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7"/>
  </p:notesMasterIdLst>
  <p:handoutMasterIdLst>
    <p:handoutMasterId r:id="rId68"/>
  </p:handoutMasterIdLst>
  <p:sldIdLst>
    <p:sldId id="265" r:id="rId5"/>
    <p:sldId id="326" r:id="rId6"/>
    <p:sldId id="324" r:id="rId7"/>
    <p:sldId id="320" r:id="rId8"/>
    <p:sldId id="310" r:id="rId9"/>
    <p:sldId id="369" r:id="rId10"/>
    <p:sldId id="364" r:id="rId11"/>
    <p:sldId id="365" r:id="rId12"/>
    <p:sldId id="366" r:id="rId13"/>
    <p:sldId id="367" r:id="rId14"/>
    <p:sldId id="368" r:id="rId15"/>
    <p:sldId id="363" r:id="rId16"/>
    <p:sldId id="383" r:id="rId17"/>
    <p:sldId id="328" r:id="rId18"/>
    <p:sldId id="329" r:id="rId19"/>
    <p:sldId id="379" r:id="rId20"/>
    <p:sldId id="330" r:id="rId21"/>
    <p:sldId id="370" r:id="rId22"/>
    <p:sldId id="331" r:id="rId23"/>
    <p:sldId id="371" r:id="rId24"/>
    <p:sldId id="372" r:id="rId25"/>
    <p:sldId id="373" r:id="rId26"/>
    <p:sldId id="333" r:id="rId27"/>
    <p:sldId id="332" r:id="rId28"/>
    <p:sldId id="334" r:id="rId29"/>
    <p:sldId id="335" r:id="rId30"/>
    <p:sldId id="336" r:id="rId31"/>
    <p:sldId id="337" r:id="rId32"/>
    <p:sldId id="338" r:id="rId33"/>
    <p:sldId id="374" r:id="rId34"/>
    <p:sldId id="339" r:id="rId35"/>
    <p:sldId id="375" r:id="rId36"/>
    <p:sldId id="340" r:id="rId37"/>
    <p:sldId id="376" r:id="rId38"/>
    <p:sldId id="377" r:id="rId39"/>
    <p:sldId id="378" r:id="rId40"/>
    <p:sldId id="380" r:id="rId41"/>
    <p:sldId id="344" r:id="rId42"/>
    <p:sldId id="345" r:id="rId43"/>
    <p:sldId id="381" r:id="rId44"/>
    <p:sldId id="341" r:id="rId45"/>
    <p:sldId id="343" r:id="rId46"/>
    <p:sldId id="342" r:id="rId47"/>
    <p:sldId id="346" r:id="rId48"/>
    <p:sldId id="382" r:id="rId49"/>
    <p:sldId id="347" r:id="rId50"/>
    <p:sldId id="348" r:id="rId51"/>
    <p:sldId id="349" r:id="rId52"/>
    <p:sldId id="350" r:id="rId53"/>
    <p:sldId id="351" r:id="rId54"/>
    <p:sldId id="352" r:id="rId55"/>
    <p:sldId id="353" r:id="rId56"/>
    <p:sldId id="354" r:id="rId57"/>
    <p:sldId id="355" r:id="rId58"/>
    <p:sldId id="356" r:id="rId59"/>
    <p:sldId id="357" r:id="rId60"/>
    <p:sldId id="358" r:id="rId61"/>
    <p:sldId id="359" r:id="rId62"/>
    <p:sldId id="360" r:id="rId63"/>
    <p:sldId id="361" r:id="rId64"/>
    <p:sldId id="362" r:id="rId65"/>
    <p:sldId id="384" r:id="rId66"/>
  </p:sldIdLst>
  <p:sldSz cx="12188825" cy="6858000"/>
  <p:notesSz cx="6858000" cy="9144000"/>
  <p:custDataLst>
    <p:tags r:id="rId6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00BC5976-06FE-4753-AC62-A422502CB638}">
          <p14:sldIdLst>
            <p14:sldId id="265"/>
            <p14:sldId id="326"/>
            <p14:sldId id="324"/>
            <p14:sldId id="320"/>
            <p14:sldId id="310"/>
            <p14:sldId id="369"/>
            <p14:sldId id="364"/>
            <p14:sldId id="365"/>
            <p14:sldId id="366"/>
            <p14:sldId id="367"/>
            <p14:sldId id="368"/>
            <p14:sldId id="363"/>
            <p14:sldId id="383"/>
            <p14:sldId id="328"/>
            <p14:sldId id="329"/>
            <p14:sldId id="379"/>
            <p14:sldId id="330"/>
            <p14:sldId id="370"/>
            <p14:sldId id="331"/>
            <p14:sldId id="371"/>
            <p14:sldId id="372"/>
            <p14:sldId id="373"/>
            <p14:sldId id="333"/>
            <p14:sldId id="332"/>
            <p14:sldId id="334"/>
            <p14:sldId id="335"/>
            <p14:sldId id="336"/>
            <p14:sldId id="337"/>
            <p14:sldId id="338"/>
            <p14:sldId id="374"/>
            <p14:sldId id="339"/>
            <p14:sldId id="375"/>
            <p14:sldId id="340"/>
            <p14:sldId id="376"/>
            <p14:sldId id="377"/>
            <p14:sldId id="378"/>
            <p14:sldId id="380"/>
            <p14:sldId id="344"/>
            <p14:sldId id="345"/>
            <p14:sldId id="381"/>
            <p14:sldId id="341"/>
            <p14:sldId id="343"/>
            <p14:sldId id="342"/>
            <p14:sldId id="346"/>
            <p14:sldId id="382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84"/>
          </p14:sldIdLst>
        </p14:section>
      </p14:sectionLst>
    </p:ext>
    <p:ext uri="{EFAFB233-063F-42B5-8137-9DF3F51BA10A}">
      <p15:sldGuideLst xmlns=""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36" autoAdjust="0"/>
    <p:restoredTop sz="94629" autoAdjust="0"/>
  </p:normalViewPr>
  <p:slideViewPr>
    <p:cSldViewPr showGuides="1">
      <p:cViewPr>
        <p:scale>
          <a:sx n="60" d="100"/>
          <a:sy n="60" d="100"/>
        </p:scale>
        <p:origin x="-996" y="-115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gs" Target="tags/tag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9/26/2017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9/26/2017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9/26/2017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9/26/2017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9/26/2017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sts/build-release/concepts/definitions/build/variable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37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theus-neder-66b16a16/" TargetMode="External"/><Relationship Id="rId2" Type="http://schemas.openxmlformats.org/officeDocument/2006/relationships/hyperlink" Target="https://github.com/matheusned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Automatização </a:t>
            </a:r>
            <a:r>
              <a:rPr lang="it-IT"/>
              <a:t>de </a:t>
            </a:r>
            <a:r>
              <a:rPr lang="it-IT" smtClean="0"/>
              <a:t>BUILDS </a:t>
            </a:r>
            <a:r>
              <a:rPr lang="it-IT" dirty="0"/>
              <a:t>para aplicações .net framework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053852" y="6330729"/>
            <a:ext cx="3835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Matheus Neder – BHS / Olé Tecnologia</a:t>
            </a:r>
          </a:p>
        </p:txBody>
      </p:sp>
      <p:sp>
        <p:nvSpPr>
          <p:cNvPr id="5" name="Retângulo 4"/>
          <p:cNvSpPr/>
          <p:nvPr/>
        </p:nvSpPr>
        <p:spPr>
          <a:xfrm>
            <a:off x="8326660" y="5373215"/>
            <a:ext cx="1647825" cy="12724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http://bhs.com.br/wp-content/themes/bhs/images/marca-bh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454" y="5835470"/>
            <a:ext cx="1162236" cy="347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867" y="5373216"/>
            <a:ext cx="1647825" cy="127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828205"/>
            <a:ext cx="74104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>
            <a:extLst>
              <a:ext uri="{FF2B5EF4-FFF2-40B4-BE49-F238E27FC236}">
                <a16:creationId xmlns="" xmlns:a16="http://schemas.microsoft.com/office/drawing/2014/main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2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2"/>
          <a:stretch/>
        </p:blipFill>
        <p:spPr bwMode="auto">
          <a:xfrm>
            <a:off x="477789" y="1196752"/>
            <a:ext cx="6599906" cy="513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/>
          <p:cNvSpPr/>
          <p:nvPr/>
        </p:nvSpPr>
        <p:spPr>
          <a:xfrm>
            <a:off x="6094412" y="1372305"/>
            <a:ext cx="5616624" cy="92333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36D53B38-23AA-41EB-9EF0-CFC1EEDA241D}"/>
              </a:ext>
            </a:extLst>
          </p:cNvPr>
          <p:cNvSpPr/>
          <p:nvPr/>
        </p:nvSpPr>
        <p:spPr>
          <a:xfrm>
            <a:off x="490966" y="4852472"/>
            <a:ext cx="5315414" cy="3433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6094412" y="1372305"/>
            <a:ext cx="5616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pt-BR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property:Configuration</a:t>
            </a:r>
            <a:r>
              <a:rPr lang="pt-BR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=Release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pt-BR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property:DeployOnBuild</a:t>
            </a:r>
            <a:r>
              <a:rPr lang="pt-BR" dirty="0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=</a:t>
            </a:r>
            <a:r>
              <a:rPr lang="pt-BR" dirty="0" err="1" smtClean="0">
                <a:solidFill>
                  <a:schemeClr val="bg2">
                    <a:lumMod val="75000"/>
                    <a:lumOff val="25000"/>
                  </a:schemeClr>
                </a:solidFill>
              </a:rPr>
              <a:t>true</a:t>
            </a:r>
            <a:endParaRPr lang="pt-BR" dirty="0" smtClean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</a:rPr>
              <a:t>/</a:t>
            </a:r>
            <a:r>
              <a:rPr lang="pt-B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property:PublishProfile</a:t>
            </a:r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</a:rPr>
              <a:t>=</a:t>
            </a:r>
            <a:r>
              <a:rPr lang="pt-B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MyPublishProfile.pubxml</a:t>
            </a:r>
            <a:endParaRPr lang="pt-BR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itle 12">
            <a:extLst>
              <a:ext uri="{FF2B5EF4-FFF2-40B4-BE49-F238E27FC236}">
                <a16:creationId xmlns="" xmlns:a16="http://schemas.microsoft.com/office/drawing/2014/main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50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.devmatter.com/wp-content/uploads/2015/12/REST-A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2492896"/>
            <a:ext cx="4196227" cy="295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s://git-scm.com/images/logos/downloads/Git-Logo-2Color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" name="AutoShape 6" descr="https://git-scm.com/images/logos/downloads/Git-Logo-2Color.pn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8" descr="https://git-scm.com/images/logos/downloads/Git-Logo-2Color.pn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11" descr="https://git-for-windows.github.io/img/git_logo.png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13" descr="https://git-for-windows.github.io/img/git_logo.png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58" y="2192156"/>
            <a:ext cx="3113688" cy="3113688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968199" y="5718855"/>
            <a:ext cx="4943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 smtClean="0"/>
              <a:t>Visual Studio Team Services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411790" y="5718855"/>
            <a:ext cx="696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dirty="0" err="1" smtClean="0"/>
              <a:t>Git</a:t>
            </a:r>
            <a:endParaRPr lang="pt-BR" sz="3200" dirty="0" smtClean="0"/>
          </a:p>
        </p:txBody>
      </p:sp>
      <p:sp>
        <p:nvSpPr>
          <p:cNvPr id="15" name="CaixaDeTexto 14"/>
          <p:cNvSpPr txBox="1"/>
          <p:nvPr/>
        </p:nvSpPr>
        <p:spPr>
          <a:xfrm>
            <a:off x="6094412" y="3148836"/>
            <a:ext cx="6575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7200" dirty="0" smtClean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483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="" xmlns:a16="http://schemas.microsoft.com/office/drawing/2014/main" id="{A531C5B5-CEE1-438C-BBE7-6E83E6C3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271103"/>
              </p:ext>
            </p:extLst>
          </p:nvPr>
        </p:nvGraphicFramePr>
        <p:xfrm>
          <a:off x="1536886" y="1800928"/>
          <a:ext cx="914501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508"/>
                <a:gridCol w="4572508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TFS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Git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Create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workspace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and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g</a:t>
                      </a:r>
                      <a:r>
                        <a:rPr lang="pt-BR" baseline="0" dirty="0" err="1" smtClean="0"/>
                        <a:t>et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latest</a:t>
                      </a:r>
                      <a:r>
                        <a:rPr lang="pt-BR" baseline="0" dirty="0" smtClean="0"/>
                        <a:t> </a:t>
                      </a:r>
                      <a:r>
                        <a:rPr lang="pt-BR" baseline="0" dirty="0" err="1" smtClean="0"/>
                        <a:t>version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Clone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Switch </a:t>
                      </a:r>
                      <a:r>
                        <a:rPr lang="pt-BR" dirty="0" err="1" smtClean="0"/>
                        <a:t>workspace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branch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Checkout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Checkin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Commit</a:t>
                      </a:r>
                      <a:r>
                        <a:rPr lang="pt-BR" dirty="0" smtClean="0"/>
                        <a:t> / </a:t>
                      </a:r>
                      <a:r>
                        <a:rPr lang="pt-BR" dirty="0" err="1" smtClean="0"/>
                        <a:t>Push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Pending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changes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Status ou </a:t>
                      </a:r>
                      <a:r>
                        <a:rPr lang="pt-BR" dirty="0" err="1" smtClean="0"/>
                        <a:t>Changes</a:t>
                      </a:r>
                      <a:r>
                        <a:rPr lang="pt-BR" baseline="0" dirty="0" smtClean="0"/>
                        <a:t> no VS Team Explorer UI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Shelve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Stash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Get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latest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version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Pull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Label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Tag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Include </a:t>
                      </a:r>
                      <a:r>
                        <a:rPr lang="pt-BR" dirty="0" err="1" smtClean="0"/>
                        <a:t>changes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Stage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Exclude</a:t>
                      </a:r>
                      <a:r>
                        <a:rPr lang="pt-BR" dirty="0" smtClean="0"/>
                        <a:t> </a:t>
                      </a:r>
                      <a:r>
                        <a:rPr lang="pt-BR" dirty="0" err="1" smtClean="0"/>
                        <a:t>changes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Unstage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Branch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 smtClean="0"/>
                        <a:t>Branch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Merge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Merge / </a:t>
                      </a:r>
                      <a:r>
                        <a:rPr lang="pt-BR" dirty="0" err="1" smtClean="0"/>
                        <a:t>Rebase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CaixaDeTexto 6"/>
          <p:cNvSpPr txBox="1"/>
          <p:nvPr/>
        </p:nvSpPr>
        <p:spPr>
          <a:xfrm>
            <a:off x="1464878" y="1249596"/>
            <a:ext cx="3995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Terminologia (TFS vs. </a:t>
            </a:r>
            <a:r>
              <a:rPr lang="pt-BR" sz="2800" dirty="0" err="1" smtClean="0"/>
              <a:t>Git</a:t>
            </a:r>
            <a:r>
              <a:rPr lang="pt-BR" sz="2800" dirty="0" smtClean="0"/>
              <a:t>)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77796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6F54213-9C9A-4253-948E-BFAEF3BFC5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66" b="36136"/>
          <a:stretch/>
        </p:blipFill>
        <p:spPr>
          <a:xfrm>
            <a:off x="405780" y="980728"/>
            <a:ext cx="6192688" cy="31683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B8EF2108-2092-4540-923A-BF64315AB4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211"/>
          <a:stretch/>
        </p:blipFill>
        <p:spPr>
          <a:xfrm>
            <a:off x="3644093" y="2456892"/>
            <a:ext cx="8233115" cy="3852428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2">
            <a:extLst>
              <a:ext uri="{FF2B5EF4-FFF2-40B4-BE49-F238E27FC236}">
                <a16:creationId xmlns="" xmlns:a16="http://schemas.microsoft.com/office/drawing/2014/main" id="{A531C5B5-CEE1-438C-BBE7-6E83E6C31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68821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838911FB-2F8C-458B-BAE8-DE3A63DE8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b="58400"/>
          <a:stretch/>
        </p:blipFill>
        <p:spPr>
          <a:xfrm>
            <a:off x="477788" y="1052736"/>
            <a:ext cx="9114539" cy="2843697"/>
          </a:xfrm>
          <a:prstGeom prst="rect">
            <a:avLst/>
          </a:prstGeom>
          <a:ln w="19050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="" xmlns:a16="http://schemas.microsoft.com/office/drawing/2014/main" id="{776F7CDE-F2C6-4544-9209-CF14A5EF5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426" y="2551126"/>
            <a:ext cx="3990975" cy="36861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7" name="Conector: Angulado 6">
            <a:extLst>
              <a:ext uri="{FF2B5EF4-FFF2-40B4-BE49-F238E27FC236}">
                <a16:creationId xmlns="" xmlns:a16="http://schemas.microsoft.com/office/drawing/2014/main" id="{B99B33A8-954F-4377-A4CB-4FE3C230BE5F}"/>
              </a:ext>
            </a:extLst>
          </p:cNvPr>
          <p:cNvCxnSpPr>
            <a:cxnSpLocks/>
          </p:cNvCxnSpPr>
          <p:nvPr/>
        </p:nvCxnSpPr>
        <p:spPr>
          <a:xfrm>
            <a:off x="1123682" y="2911166"/>
            <a:ext cx="6768752" cy="576064"/>
          </a:xfrm>
          <a:prstGeom prst="bentConnector3">
            <a:avLst>
              <a:gd name="adj1" fmla="val -15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2">
            <a:extLst>
              <a:ext uri="{FF2B5EF4-FFF2-40B4-BE49-F238E27FC236}">
                <a16:creationId xmlns="" xmlns:a16="http://schemas.microsoft.com/office/drawing/2014/main" id="{074E3A22-F228-4736-990F-E8EFD31D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723834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="" xmlns:a16="http://schemas.microsoft.com/office/drawing/2014/main" id="{074E3A22-F228-4736-990F-E8EFD31D9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638145" y="2924944"/>
            <a:ext cx="4232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Definições de Build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19414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9AAEDF74-69C1-43A0-A4DB-AA0654B55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1" b="46642"/>
          <a:stretch/>
        </p:blipFill>
        <p:spPr>
          <a:xfrm>
            <a:off x="549796" y="1340768"/>
            <a:ext cx="8198414" cy="3220144"/>
          </a:xfrm>
          <a:prstGeom prst="rect">
            <a:avLst/>
          </a:prstGeom>
        </p:spPr>
      </p:pic>
      <p:sp>
        <p:nvSpPr>
          <p:cNvPr id="16" name="Title 12">
            <a:extLst>
              <a:ext uri="{FF2B5EF4-FFF2-40B4-BE49-F238E27FC236}">
                <a16:creationId xmlns="" xmlns:a16="http://schemas.microsoft.com/office/drawing/2014/main" id="{9149B937-419C-4F89-A434-1E8F1FFB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36D53B38-23AA-41EB-9EF0-CFC1EEDA241D}"/>
              </a:ext>
            </a:extLst>
          </p:cNvPr>
          <p:cNvSpPr/>
          <p:nvPr/>
        </p:nvSpPr>
        <p:spPr>
          <a:xfrm>
            <a:off x="3646140" y="1340768"/>
            <a:ext cx="1368152" cy="5760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="" xmlns:a16="http://schemas.microsoft.com/office/drawing/2014/main" id="{E6C647DB-07C1-4003-A976-6329193B8DD8}"/>
              </a:ext>
            </a:extLst>
          </p:cNvPr>
          <p:cNvSpPr/>
          <p:nvPr/>
        </p:nvSpPr>
        <p:spPr>
          <a:xfrm>
            <a:off x="549796" y="1628800"/>
            <a:ext cx="499914" cy="3499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456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9AAEDF74-69C1-43A0-A4DB-AA0654B557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71" b="46642"/>
          <a:stretch/>
        </p:blipFill>
        <p:spPr>
          <a:xfrm>
            <a:off x="549796" y="1340768"/>
            <a:ext cx="8198414" cy="32201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16083960-5D07-4CC2-BFE4-48D952E0F9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153" t="8000" r="-331" b="30050"/>
          <a:stretch/>
        </p:blipFill>
        <p:spPr>
          <a:xfrm>
            <a:off x="5950396" y="2348880"/>
            <a:ext cx="5302139" cy="424847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9" name="Conector: Angulado 8">
            <a:extLst>
              <a:ext uri="{FF2B5EF4-FFF2-40B4-BE49-F238E27FC236}">
                <a16:creationId xmlns="" xmlns:a16="http://schemas.microsoft.com/office/drawing/2014/main" id="{808443AD-754E-4F96-BDA2-F7BFF8FDA168}"/>
              </a:ext>
            </a:extLst>
          </p:cNvPr>
          <p:cNvCxnSpPr>
            <a:cxnSpLocks/>
          </p:cNvCxnSpPr>
          <p:nvPr/>
        </p:nvCxnSpPr>
        <p:spPr>
          <a:xfrm>
            <a:off x="2349996" y="3651220"/>
            <a:ext cx="4258970" cy="1001916"/>
          </a:xfrm>
          <a:prstGeom prst="bentConnector3">
            <a:avLst>
              <a:gd name="adj1" fmla="val -32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>
            <a:extLst>
              <a:ext uri="{FF2B5EF4-FFF2-40B4-BE49-F238E27FC236}">
                <a16:creationId xmlns="" xmlns:a16="http://schemas.microsoft.com/office/drawing/2014/main" id="{02CF596A-E74D-4E23-B2A4-9425D6B02333}"/>
              </a:ext>
            </a:extLst>
          </p:cNvPr>
          <p:cNvCxnSpPr>
            <a:cxnSpLocks/>
          </p:cNvCxnSpPr>
          <p:nvPr/>
        </p:nvCxnSpPr>
        <p:spPr>
          <a:xfrm>
            <a:off x="7318548" y="3501008"/>
            <a:ext cx="72008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2">
            <a:extLst>
              <a:ext uri="{FF2B5EF4-FFF2-40B4-BE49-F238E27FC236}">
                <a16:creationId xmlns="" xmlns:a16="http://schemas.microsoft.com/office/drawing/2014/main" id="{9149B937-419C-4F89-A434-1E8F1FFB2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="" xmlns:a16="http://schemas.microsoft.com/office/drawing/2014/main" id="{36D53B38-23AA-41EB-9EF0-CFC1EEDA241D}"/>
              </a:ext>
            </a:extLst>
          </p:cNvPr>
          <p:cNvSpPr/>
          <p:nvPr/>
        </p:nvSpPr>
        <p:spPr>
          <a:xfrm>
            <a:off x="3646140" y="1340768"/>
            <a:ext cx="1368152" cy="5760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="" xmlns:a16="http://schemas.microsoft.com/office/drawing/2014/main" id="{E6C647DB-07C1-4003-A976-6329193B8DD8}"/>
              </a:ext>
            </a:extLst>
          </p:cNvPr>
          <p:cNvSpPr/>
          <p:nvPr/>
        </p:nvSpPr>
        <p:spPr>
          <a:xfrm>
            <a:off x="549796" y="1628800"/>
            <a:ext cx="499914" cy="3499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25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="" xmlns:a16="http://schemas.microsoft.com/office/drawing/2014/main" id="{2DFA816C-5BCD-43FB-BF5B-7E4C6C4C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261765" y="926722"/>
            <a:ext cx="8512740" cy="4590510"/>
          </a:xfrm>
          <a:prstGeom prst="rect">
            <a:avLst/>
          </a:prstGeom>
        </p:spPr>
      </p:pic>
      <p:sp>
        <p:nvSpPr>
          <p:cNvPr id="45" name="Title 12">
            <a:extLst>
              <a:ext uri="{FF2B5EF4-FFF2-40B4-BE49-F238E27FC236}">
                <a16:creationId xmlns="" xmlns:a16="http://schemas.microsoft.com/office/drawing/2014/main" id="{33015470-D72C-4784-8917-D777DBCD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="" xmlns:a16="http://schemas.microsoft.com/office/drawing/2014/main" id="{749CB3AD-8889-4061-A470-B79850B53830}"/>
              </a:ext>
            </a:extLst>
          </p:cNvPr>
          <p:cNvSpPr/>
          <p:nvPr/>
        </p:nvSpPr>
        <p:spPr>
          <a:xfrm>
            <a:off x="287660" y="2132856"/>
            <a:ext cx="2049199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6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5878388" y="0"/>
            <a:ext cx="1872208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http://ezops.com.br/img/DevOp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948" y="1444482"/>
            <a:ext cx="7920880" cy="507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824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="" xmlns:a16="http://schemas.microsoft.com/office/drawing/2014/main" id="{2DFA816C-5BCD-43FB-BF5B-7E4C6C4C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261765" y="926722"/>
            <a:ext cx="8512740" cy="4590510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="" xmlns:a16="http://schemas.microsoft.com/office/drawing/2014/main" id="{DAE79C69-F7FE-4FA6-8944-FAD4C336F0EC}"/>
              </a:ext>
            </a:extLst>
          </p:cNvPr>
          <p:cNvSpPr/>
          <p:nvPr/>
        </p:nvSpPr>
        <p:spPr>
          <a:xfrm>
            <a:off x="909836" y="1484784"/>
            <a:ext cx="1584176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: Angulado 28">
            <a:extLst>
              <a:ext uri="{FF2B5EF4-FFF2-40B4-BE49-F238E27FC236}">
                <a16:creationId xmlns="" xmlns:a16="http://schemas.microsoft.com/office/drawing/2014/main" id="{50380F72-03D2-4340-9402-03D9D08E4041}"/>
              </a:ext>
            </a:extLst>
          </p:cNvPr>
          <p:cNvCxnSpPr/>
          <p:nvPr/>
        </p:nvCxnSpPr>
        <p:spPr>
          <a:xfrm rot="10800000">
            <a:off x="2494012" y="1628800"/>
            <a:ext cx="2304256" cy="864096"/>
          </a:xfrm>
          <a:prstGeom prst="bentConnector3">
            <a:avLst>
              <a:gd name="adj1" fmla="val 39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2">
            <a:extLst>
              <a:ext uri="{FF2B5EF4-FFF2-40B4-BE49-F238E27FC236}">
                <a16:creationId xmlns="" xmlns:a16="http://schemas.microsoft.com/office/drawing/2014/main" id="{33015470-D72C-4784-8917-D777DBCD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="" xmlns:a16="http://schemas.microsoft.com/office/drawing/2014/main" id="{749CB3AD-8889-4061-A470-B79850B53830}"/>
              </a:ext>
            </a:extLst>
          </p:cNvPr>
          <p:cNvSpPr/>
          <p:nvPr/>
        </p:nvSpPr>
        <p:spPr>
          <a:xfrm>
            <a:off x="287660" y="2132856"/>
            <a:ext cx="2049199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75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="" xmlns:a16="http://schemas.microsoft.com/office/drawing/2014/main" id="{2DFA816C-5BCD-43FB-BF5B-7E4C6C4C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261765" y="926722"/>
            <a:ext cx="8512740" cy="45905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CED1662C-0BF1-41A9-A480-C59601338A08}"/>
              </a:ext>
            </a:extLst>
          </p:cNvPr>
          <p:cNvSpPr/>
          <p:nvPr/>
        </p:nvSpPr>
        <p:spPr>
          <a:xfrm>
            <a:off x="8931657" y="3253626"/>
            <a:ext cx="2448272" cy="576064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4E218D59-2B0D-4477-B7CA-208496A53E5D}"/>
              </a:ext>
            </a:extLst>
          </p:cNvPr>
          <p:cNvSpPr txBox="1"/>
          <p:nvPr/>
        </p:nvSpPr>
        <p:spPr>
          <a:xfrm>
            <a:off x="9075673" y="335699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Hosted</a:t>
            </a:r>
            <a:endParaRPr lang="pt-BR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="" xmlns:a16="http://schemas.microsoft.com/office/drawing/2014/main" id="{2E15FD93-1B09-464D-B041-BEACBDB70B80}"/>
              </a:ext>
            </a:extLst>
          </p:cNvPr>
          <p:cNvCxnSpPr>
            <a:cxnSpLocks/>
          </p:cNvCxnSpPr>
          <p:nvPr/>
        </p:nvCxnSpPr>
        <p:spPr>
          <a:xfrm>
            <a:off x="6382444" y="3253626"/>
            <a:ext cx="2523070" cy="269297"/>
          </a:xfrm>
          <a:prstGeom prst="bentConnector3">
            <a:avLst>
              <a:gd name="adj1" fmla="val -21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53B5BF1A-5E28-49F3-94A8-4EE072A9CD33}"/>
              </a:ext>
            </a:extLst>
          </p:cNvPr>
          <p:cNvSpPr txBox="1"/>
          <p:nvPr/>
        </p:nvSpPr>
        <p:spPr>
          <a:xfrm>
            <a:off x="8902724" y="3933056"/>
            <a:ext cx="3096344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Builds executados nos servidores do VSTS (nuvem).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="" xmlns:a16="http://schemas.microsoft.com/office/drawing/2014/main" id="{DAE79C69-F7FE-4FA6-8944-FAD4C336F0EC}"/>
              </a:ext>
            </a:extLst>
          </p:cNvPr>
          <p:cNvSpPr/>
          <p:nvPr/>
        </p:nvSpPr>
        <p:spPr>
          <a:xfrm>
            <a:off x="909836" y="1484784"/>
            <a:ext cx="1584176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: Angulado 28">
            <a:extLst>
              <a:ext uri="{FF2B5EF4-FFF2-40B4-BE49-F238E27FC236}">
                <a16:creationId xmlns="" xmlns:a16="http://schemas.microsoft.com/office/drawing/2014/main" id="{50380F72-03D2-4340-9402-03D9D08E4041}"/>
              </a:ext>
            </a:extLst>
          </p:cNvPr>
          <p:cNvCxnSpPr/>
          <p:nvPr/>
        </p:nvCxnSpPr>
        <p:spPr>
          <a:xfrm rot="10800000">
            <a:off x="2494012" y="1628800"/>
            <a:ext cx="2304256" cy="864096"/>
          </a:xfrm>
          <a:prstGeom prst="bentConnector3">
            <a:avLst>
              <a:gd name="adj1" fmla="val 39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2">
            <a:extLst>
              <a:ext uri="{FF2B5EF4-FFF2-40B4-BE49-F238E27FC236}">
                <a16:creationId xmlns="" xmlns:a16="http://schemas.microsoft.com/office/drawing/2014/main" id="{33015470-D72C-4784-8917-D777DBCD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="" xmlns:a16="http://schemas.microsoft.com/office/drawing/2014/main" id="{749CB3AD-8889-4061-A470-B79850B53830}"/>
              </a:ext>
            </a:extLst>
          </p:cNvPr>
          <p:cNvSpPr/>
          <p:nvPr/>
        </p:nvSpPr>
        <p:spPr>
          <a:xfrm>
            <a:off x="287660" y="2132856"/>
            <a:ext cx="2049199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69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ector reto 43">
            <a:extLst>
              <a:ext uri="{FF2B5EF4-FFF2-40B4-BE49-F238E27FC236}">
                <a16:creationId xmlns="" xmlns:a16="http://schemas.microsoft.com/office/drawing/2014/main" id="{830B8665-9623-496D-B598-7D9CD36196AD}"/>
              </a:ext>
            </a:extLst>
          </p:cNvPr>
          <p:cNvCxnSpPr/>
          <p:nvPr/>
        </p:nvCxnSpPr>
        <p:spPr>
          <a:xfrm>
            <a:off x="4870276" y="5722299"/>
            <a:ext cx="0" cy="37099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tângulo 41">
            <a:extLst>
              <a:ext uri="{FF2B5EF4-FFF2-40B4-BE49-F238E27FC236}">
                <a16:creationId xmlns="" xmlns:a16="http://schemas.microsoft.com/office/drawing/2014/main" id="{96D98B57-5F48-4EF7-89A6-6A5BD144158F}"/>
              </a:ext>
            </a:extLst>
          </p:cNvPr>
          <p:cNvSpPr/>
          <p:nvPr/>
        </p:nvSpPr>
        <p:spPr>
          <a:xfrm>
            <a:off x="3070076" y="6093296"/>
            <a:ext cx="8683533" cy="50405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="" xmlns:a16="http://schemas.microsoft.com/office/drawing/2014/main" id="{2DFA816C-5BCD-43FB-BF5B-7E4C6C4CF6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261765" y="926722"/>
            <a:ext cx="8512740" cy="459051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CED1662C-0BF1-41A9-A480-C59601338A08}"/>
              </a:ext>
            </a:extLst>
          </p:cNvPr>
          <p:cNvSpPr/>
          <p:nvPr/>
        </p:nvSpPr>
        <p:spPr>
          <a:xfrm>
            <a:off x="8931657" y="3253626"/>
            <a:ext cx="2448272" cy="576064"/>
          </a:xfrm>
          <a:prstGeom prst="rect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="" xmlns:a16="http://schemas.microsoft.com/office/drawing/2014/main" id="{4E218D59-2B0D-4477-B7CA-208496A53E5D}"/>
              </a:ext>
            </a:extLst>
          </p:cNvPr>
          <p:cNvSpPr txBox="1"/>
          <p:nvPr/>
        </p:nvSpPr>
        <p:spPr>
          <a:xfrm>
            <a:off x="9075673" y="335699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Hosted</a:t>
            </a:r>
            <a:endParaRPr lang="pt-BR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1" name="Conector: Angulado 10">
            <a:extLst>
              <a:ext uri="{FF2B5EF4-FFF2-40B4-BE49-F238E27FC236}">
                <a16:creationId xmlns="" xmlns:a16="http://schemas.microsoft.com/office/drawing/2014/main" id="{2E15FD93-1B09-464D-B041-BEACBDB70B80}"/>
              </a:ext>
            </a:extLst>
          </p:cNvPr>
          <p:cNvCxnSpPr>
            <a:cxnSpLocks/>
          </p:cNvCxnSpPr>
          <p:nvPr/>
        </p:nvCxnSpPr>
        <p:spPr>
          <a:xfrm>
            <a:off x="6382444" y="3253626"/>
            <a:ext cx="2523070" cy="269297"/>
          </a:xfrm>
          <a:prstGeom prst="bentConnector3">
            <a:avLst>
              <a:gd name="adj1" fmla="val -21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="" xmlns:a16="http://schemas.microsoft.com/office/drawing/2014/main" id="{53B5BF1A-5E28-49F3-94A8-4EE072A9CD33}"/>
              </a:ext>
            </a:extLst>
          </p:cNvPr>
          <p:cNvSpPr txBox="1"/>
          <p:nvPr/>
        </p:nvSpPr>
        <p:spPr>
          <a:xfrm>
            <a:off x="8902724" y="3933056"/>
            <a:ext cx="3096344" cy="64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Builds executados nos servidores do VSTS (nuvem).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="" xmlns:a16="http://schemas.microsoft.com/office/drawing/2014/main" id="{DAE79C69-F7FE-4FA6-8944-FAD4C336F0EC}"/>
              </a:ext>
            </a:extLst>
          </p:cNvPr>
          <p:cNvSpPr/>
          <p:nvPr/>
        </p:nvSpPr>
        <p:spPr>
          <a:xfrm>
            <a:off x="909836" y="1484784"/>
            <a:ext cx="1584176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: Angulado 28">
            <a:extLst>
              <a:ext uri="{FF2B5EF4-FFF2-40B4-BE49-F238E27FC236}">
                <a16:creationId xmlns="" xmlns:a16="http://schemas.microsoft.com/office/drawing/2014/main" id="{50380F72-03D2-4340-9402-03D9D08E4041}"/>
              </a:ext>
            </a:extLst>
          </p:cNvPr>
          <p:cNvCxnSpPr/>
          <p:nvPr/>
        </p:nvCxnSpPr>
        <p:spPr>
          <a:xfrm rot="10800000">
            <a:off x="2494012" y="1628800"/>
            <a:ext cx="2304256" cy="864096"/>
          </a:xfrm>
          <a:prstGeom prst="bentConnector3">
            <a:avLst>
              <a:gd name="adj1" fmla="val 396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="" xmlns:a16="http://schemas.microsoft.com/office/drawing/2014/main" id="{E44FC67E-7DBF-4B0B-A6F5-F495F2FADC77}"/>
              </a:ext>
            </a:extLst>
          </p:cNvPr>
          <p:cNvSpPr txBox="1"/>
          <p:nvPr/>
        </p:nvSpPr>
        <p:spPr>
          <a:xfrm>
            <a:off x="3142083" y="6172369"/>
            <a:ext cx="8539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  <a:hlinkClick r:id="rId3"/>
              </a:rPr>
              <a:t>https://docs.microsoft.com/en-us/vsts/build-release/concepts/definitions/build/variables</a:t>
            </a:r>
            <a:endParaRPr lang="pt-BR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="" xmlns:a16="http://schemas.microsoft.com/office/drawing/2014/main" id="{C92EFB54-C5FF-416F-88DA-DFD98B12D8EF}"/>
              </a:ext>
            </a:extLst>
          </p:cNvPr>
          <p:cNvSpPr/>
          <p:nvPr/>
        </p:nvSpPr>
        <p:spPr>
          <a:xfrm>
            <a:off x="3934172" y="5146235"/>
            <a:ext cx="2520280" cy="576064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="" xmlns:a16="http://schemas.microsoft.com/office/drawing/2014/main" id="{C05172E5-B599-4D1C-BBF7-C8DCBEFE5092}"/>
              </a:ext>
            </a:extLst>
          </p:cNvPr>
          <p:cNvSpPr txBox="1"/>
          <p:nvPr/>
        </p:nvSpPr>
        <p:spPr>
          <a:xfrm>
            <a:off x="4053615" y="5249601"/>
            <a:ext cx="228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>
                    <a:lumMod val="75000"/>
                    <a:lumOff val="25000"/>
                  </a:schemeClr>
                </a:solidFill>
              </a:rPr>
              <a:t>Variáveis predefinidas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="" xmlns:a16="http://schemas.microsoft.com/office/drawing/2014/main" id="{A15EA3BC-3A87-4DD5-BC27-27AD26789AAA}"/>
              </a:ext>
            </a:extLst>
          </p:cNvPr>
          <p:cNvCxnSpPr/>
          <p:nvPr/>
        </p:nvCxnSpPr>
        <p:spPr>
          <a:xfrm>
            <a:off x="4870276" y="4819800"/>
            <a:ext cx="0" cy="326435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itle 12">
            <a:extLst>
              <a:ext uri="{FF2B5EF4-FFF2-40B4-BE49-F238E27FC236}">
                <a16:creationId xmlns="" xmlns:a16="http://schemas.microsoft.com/office/drawing/2014/main" id="{33015470-D72C-4784-8917-D777DBCD8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="" xmlns:a16="http://schemas.microsoft.com/office/drawing/2014/main" id="{749CB3AD-8889-4061-A470-B79850B53830}"/>
              </a:ext>
            </a:extLst>
          </p:cNvPr>
          <p:cNvSpPr/>
          <p:nvPr/>
        </p:nvSpPr>
        <p:spPr>
          <a:xfrm>
            <a:off x="287660" y="2132856"/>
            <a:ext cx="2049199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65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="" xmlns:a16="http://schemas.microsoft.com/office/drawing/2014/main" id="{4AD93AF0-6409-48AD-9DC4-0CC34B3F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5F49D8CB-8DB7-41AE-BC86-B223B8ADC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3751"/>
          <a:stretch/>
        </p:blipFill>
        <p:spPr>
          <a:xfrm>
            <a:off x="438844" y="908720"/>
            <a:ext cx="9433048" cy="551068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4C9DB3D9-E7C0-44B2-B884-B408EFCDA06C}"/>
              </a:ext>
            </a:extLst>
          </p:cNvPr>
          <p:cNvSpPr/>
          <p:nvPr/>
        </p:nvSpPr>
        <p:spPr>
          <a:xfrm>
            <a:off x="549796" y="2753315"/>
            <a:ext cx="2412658" cy="4596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B3DE1A51-D3A3-46C0-93DD-A36E9AF18C99}"/>
              </a:ext>
            </a:extLst>
          </p:cNvPr>
          <p:cNvSpPr/>
          <p:nvPr/>
        </p:nvSpPr>
        <p:spPr>
          <a:xfrm>
            <a:off x="4366220" y="5523202"/>
            <a:ext cx="2628174" cy="6469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B27EDEF4-A0E9-4F1E-B718-726ECF15A0BD}"/>
              </a:ext>
            </a:extLst>
          </p:cNvPr>
          <p:cNvSpPr/>
          <p:nvPr/>
        </p:nvSpPr>
        <p:spPr>
          <a:xfrm>
            <a:off x="7174532" y="2308528"/>
            <a:ext cx="2628174" cy="6469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CEA3A3D-CBAF-4FFD-9711-C206E22470FD}"/>
              </a:ext>
            </a:extLst>
          </p:cNvPr>
          <p:cNvSpPr/>
          <p:nvPr/>
        </p:nvSpPr>
        <p:spPr>
          <a:xfrm>
            <a:off x="4212898" y="2777909"/>
            <a:ext cx="4408550" cy="27452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24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BF62105E-C259-428F-9CB8-9461FFC5E1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326" b="25850"/>
          <a:stretch/>
        </p:blipFill>
        <p:spPr>
          <a:xfrm>
            <a:off x="477788" y="908720"/>
            <a:ext cx="9289032" cy="5276800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="" xmlns:a16="http://schemas.microsoft.com/office/drawing/2014/main" id="{B6ACD134-9B48-401B-946E-2CF5C3B83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742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="" xmlns:a16="http://schemas.microsoft.com/office/drawing/2014/main" id="{939BC2D3-BA5E-440D-8F74-DFB84FB0C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8B8BD97-A806-4245-B185-974F051D48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b="17450"/>
          <a:stretch/>
        </p:blipFill>
        <p:spPr>
          <a:xfrm>
            <a:off x="562514" y="816496"/>
            <a:ext cx="8830531" cy="56348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EF7CF828-A0B2-4F3A-B411-54B723B2F6DB}"/>
              </a:ext>
            </a:extLst>
          </p:cNvPr>
          <p:cNvSpPr/>
          <p:nvPr/>
        </p:nvSpPr>
        <p:spPr>
          <a:xfrm>
            <a:off x="621804" y="3378587"/>
            <a:ext cx="2412658" cy="45966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2C4F3B14-6BC8-4FC0-B553-580ABBBC2216}"/>
              </a:ext>
            </a:extLst>
          </p:cNvPr>
          <p:cNvSpPr/>
          <p:nvPr/>
        </p:nvSpPr>
        <p:spPr>
          <a:xfrm>
            <a:off x="4222204" y="4437112"/>
            <a:ext cx="5040560" cy="64807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80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E627A16D-8FD7-44C4-B4CC-5998C808B2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7950"/>
          <a:stretch/>
        </p:blipFill>
        <p:spPr>
          <a:xfrm>
            <a:off x="477788" y="816496"/>
            <a:ext cx="9850807" cy="5400600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357E511C-B8D8-49FA-ADDF-3F7B6177A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91687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D21791DB-0BBF-4968-9247-8D9B2CBEB8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6900"/>
          <a:stretch/>
        </p:blipFill>
        <p:spPr>
          <a:xfrm>
            <a:off x="477788" y="816495"/>
            <a:ext cx="9721080" cy="5416847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8127D5B6-B934-45B6-82C1-61A86D07C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31465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08C0A212-5E89-457A-9B06-FAC4895BA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9000"/>
          <a:stretch/>
        </p:blipFill>
        <p:spPr>
          <a:xfrm>
            <a:off x="549796" y="816496"/>
            <a:ext cx="9918943" cy="5348808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A69D8532-ACB3-431C-AE77-02F1C412D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780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95944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55CEADF3-C7C2-4E01-B17B-6E718A679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2" t="8000" r="25734" b="65750"/>
          <a:stretch/>
        </p:blipFill>
        <p:spPr>
          <a:xfrm>
            <a:off x="92120" y="980728"/>
            <a:ext cx="3599576" cy="2016224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8C346014-3A90-4899-9F8F-F774B036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4DD40F53-0360-40FB-B5C2-D9915C198BF6}"/>
              </a:ext>
            </a:extLst>
          </p:cNvPr>
          <p:cNvSpPr/>
          <p:nvPr/>
        </p:nvSpPr>
        <p:spPr>
          <a:xfrm>
            <a:off x="1413892" y="1546683"/>
            <a:ext cx="1512168" cy="853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40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(</a:t>
            </a:r>
            <a:r>
              <a:rPr lang="en-US" dirty="0" err="1" smtClean="0"/>
              <a:t>motivação</a:t>
            </a:r>
            <a:r>
              <a:rPr lang="en-US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i="1" dirty="0"/>
              <a:t>“Os desenvolvedores de software frequentemente trabalham de forma isolada e posteriormente precisam integrar as suas alterações com o restante do time. </a:t>
            </a:r>
            <a:endParaRPr lang="pt-BR" i="1" dirty="0" smtClean="0"/>
          </a:p>
          <a:p>
            <a:pPr marL="0" indent="0">
              <a:buNone/>
            </a:pPr>
            <a:r>
              <a:rPr lang="pt-BR" i="1" dirty="0" smtClean="0"/>
              <a:t>Esperar </a:t>
            </a:r>
            <a:r>
              <a:rPr lang="pt-BR" i="1" dirty="0"/>
              <a:t>dias ou semanas para integração do código frequentemente decorre em diversos conflitos de merges, bugs difíceis de serem </a:t>
            </a:r>
            <a:r>
              <a:rPr lang="pt-BR" i="1" dirty="0" smtClean="0"/>
              <a:t>corrigidos, </a:t>
            </a:r>
            <a:r>
              <a:rPr lang="pt-BR" i="1" dirty="0"/>
              <a:t>diferentes estratégias de codificação e esforços duplicados.”</a:t>
            </a:r>
          </a:p>
          <a:p>
            <a:pPr marL="0" indent="0" algn="r">
              <a:buNone/>
            </a:pPr>
            <a:r>
              <a:rPr lang="pt-BR" dirty="0"/>
              <a:t>Sam </a:t>
            </a:r>
            <a:r>
              <a:rPr lang="pt-BR" dirty="0" err="1"/>
              <a:t>Guckenheimer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769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55CEADF3-C7C2-4E01-B17B-6E718A6791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152" t="8000" r="25734" b="65750"/>
          <a:stretch/>
        </p:blipFill>
        <p:spPr>
          <a:xfrm>
            <a:off x="92120" y="980728"/>
            <a:ext cx="3599576" cy="2016224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8C346014-3A90-4899-9F8F-F774B036C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306C1A5E-11A1-4D76-9543-1C4B8DBFA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23751"/>
          <a:stretch/>
        </p:blipFill>
        <p:spPr>
          <a:xfrm>
            <a:off x="3862164" y="1412776"/>
            <a:ext cx="7979347" cy="5268523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8" name="Conector: Angulado 7">
            <a:extLst>
              <a:ext uri="{FF2B5EF4-FFF2-40B4-BE49-F238E27FC236}">
                <a16:creationId xmlns="" xmlns:a16="http://schemas.microsoft.com/office/drawing/2014/main" id="{0DDF6DBF-EF91-4EFC-AF5E-9155ADE6746E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2480992" y="2407868"/>
            <a:ext cx="792088" cy="1970256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4BF8C2A7-A7C8-4AC9-887D-5C07BA030B3F}"/>
              </a:ext>
            </a:extLst>
          </p:cNvPr>
          <p:cNvSpPr/>
          <p:nvPr/>
        </p:nvSpPr>
        <p:spPr>
          <a:xfrm>
            <a:off x="3869407" y="1700808"/>
            <a:ext cx="568821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D8C54BE2-08B3-406F-AAA7-28F7A3136697}"/>
              </a:ext>
            </a:extLst>
          </p:cNvPr>
          <p:cNvSpPr/>
          <p:nvPr/>
        </p:nvSpPr>
        <p:spPr>
          <a:xfrm>
            <a:off x="7678588" y="3212976"/>
            <a:ext cx="1584176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4DD40F53-0360-40FB-B5C2-D9915C198BF6}"/>
              </a:ext>
            </a:extLst>
          </p:cNvPr>
          <p:cNvSpPr/>
          <p:nvPr/>
        </p:nvSpPr>
        <p:spPr>
          <a:xfrm>
            <a:off x="1413892" y="1546683"/>
            <a:ext cx="1512168" cy="8539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30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AE6185E5-8AB1-46D8-B832-720F825DC7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17494" b="57350"/>
          <a:stretch/>
        </p:blipFill>
        <p:spPr>
          <a:xfrm>
            <a:off x="233161" y="980728"/>
            <a:ext cx="7798207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CE310317-9E03-4419-BD75-1AFE3A62AE92}"/>
              </a:ext>
            </a:extLst>
          </p:cNvPr>
          <p:cNvSpPr/>
          <p:nvPr/>
        </p:nvSpPr>
        <p:spPr>
          <a:xfrm>
            <a:off x="5230316" y="2780928"/>
            <a:ext cx="1008112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Title 12">
            <a:extLst>
              <a:ext uri="{FF2B5EF4-FFF2-40B4-BE49-F238E27FC236}">
                <a16:creationId xmlns="" xmlns:a16="http://schemas.microsoft.com/office/drawing/2014/main" id="{8B86F633-B1D0-464D-8126-C26A3304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43421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FF81D8A9-CFC7-458E-BEBC-FD53138EA7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01"/>
          <a:stretch/>
        </p:blipFill>
        <p:spPr>
          <a:xfrm>
            <a:off x="4510236" y="908720"/>
            <a:ext cx="7088798" cy="57332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AE6185E5-8AB1-46D8-B832-720F825DC7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17494" b="57350"/>
          <a:stretch/>
        </p:blipFill>
        <p:spPr>
          <a:xfrm>
            <a:off x="233161" y="980728"/>
            <a:ext cx="7798207" cy="31683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Retângulo 16">
            <a:extLst>
              <a:ext uri="{FF2B5EF4-FFF2-40B4-BE49-F238E27FC236}">
                <a16:creationId xmlns="" xmlns:a16="http://schemas.microsoft.com/office/drawing/2014/main" id="{CE310317-9E03-4419-BD75-1AFE3A62AE92}"/>
              </a:ext>
            </a:extLst>
          </p:cNvPr>
          <p:cNvSpPr/>
          <p:nvPr/>
        </p:nvSpPr>
        <p:spPr>
          <a:xfrm>
            <a:off x="5230316" y="2780928"/>
            <a:ext cx="1008112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: Angulado 22">
            <a:extLst>
              <a:ext uri="{FF2B5EF4-FFF2-40B4-BE49-F238E27FC236}">
                <a16:creationId xmlns="" xmlns:a16="http://schemas.microsoft.com/office/drawing/2014/main" id="{A568AC44-06AC-4DE2-B245-3C647E1B224A}"/>
              </a:ext>
            </a:extLst>
          </p:cNvPr>
          <p:cNvCxnSpPr>
            <a:cxnSpLocks/>
            <a:stCxn id="17" idx="1"/>
          </p:cNvCxnSpPr>
          <p:nvPr/>
        </p:nvCxnSpPr>
        <p:spPr>
          <a:xfrm rot="10800000" flipH="1" flipV="1">
            <a:off x="5230316" y="2960948"/>
            <a:ext cx="1224136" cy="2052228"/>
          </a:xfrm>
          <a:prstGeom prst="bentConnector4">
            <a:avLst>
              <a:gd name="adj1" fmla="val -18674"/>
              <a:gd name="adj2" fmla="val 100335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2">
            <a:extLst>
              <a:ext uri="{FF2B5EF4-FFF2-40B4-BE49-F238E27FC236}">
                <a16:creationId xmlns="" xmlns:a16="http://schemas.microsoft.com/office/drawing/2014/main" id="{8B86F633-B1D0-464D-8126-C26A33045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4519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56C1135E-D880-4ECA-8A30-2BDF56387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0601"/>
          <a:stretch/>
        </p:blipFill>
        <p:spPr>
          <a:xfrm>
            <a:off x="549796" y="819547"/>
            <a:ext cx="8208912" cy="5670256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AA81009B-2008-4E9E-B5C6-46E5F84BC110}"/>
              </a:ext>
            </a:extLst>
          </p:cNvPr>
          <p:cNvSpPr/>
          <p:nvPr/>
        </p:nvSpPr>
        <p:spPr>
          <a:xfrm>
            <a:off x="2854052" y="4509120"/>
            <a:ext cx="2376264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20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="" xmlns:a16="http://schemas.microsoft.com/office/drawing/2014/main" id="{D05271FD-8C80-4B5C-8379-77DFEEBA3209}"/>
              </a:ext>
            </a:extLst>
          </p:cNvPr>
          <p:cNvSpPr/>
          <p:nvPr/>
        </p:nvSpPr>
        <p:spPr>
          <a:xfrm>
            <a:off x="10212147" y="4670337"/>
            <a:ext cx="1701634" cy="1819466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56C1135E-D880-4ECA-8A30-2BDF56387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0601"/>
          <a:stretch/>
        </p:blipFill>
        <p:spPr>
          <a:xfrm>
            <a:off x="549796" y="819547"/>
            <a:ext cx="8208912" cy="567025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817C20AB-5C8D-4936-800C-F78A05935E05}"/>
              </a:ext>
            </a:extLst>
          </p:cNvPr>
          <p:cNvSpPr/>
          <p:nvPr/>
        </p:nvSpPr>
        <p:spPr>
          <a:xfrm>
            <a:off x="477788" y="1476202"/>
            <a:ext cx="7957138" cy="4833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AA81009B-2008-4E9E-B5C6-46E5F84BC110}"/>
              </a:ext>
            </a:extLst>
          </p:cNvPr>
          <p:cNvSpPr/>
          <p:nvPr/>
        </p:nvSpPr>
        <p:spPr>
          <a:xfrm>
            <a:off x="2854052" y="4509120"/>
            <a:ext cx="2376264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Envelope">
            <a:extLst>
              <a:ext uri="{FF2B5EF4-FFF2-40B4-BE49-F238E27FC236}">
                <a16:creationId xmlns="" xmlns:a16="http://schemas.microsoft.com/office/drawing/2014/main" id="{5DBAF7A2-8A32-4E6E-9556-A26581DB28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5764" y="5117554"/>
            <a:ext cx="914400" cy="914400"/>
          </a:xfrm>
          <a:prstGeom prst="rect">
            <a:avLst/>
          </a:prstGeom>
        </p:spPr>
      </p:pic>
      <p:cxnSp>
        <p:nvCxnSpPr>
          <p:cNvPr id="26" name="Conector: Angulado 25">
            <a:extLst>
              <a:ext uri="{FF2B5EF4-FFF2-40B4-BE49-F238E27FC236}">
                <a16:creationId xmlns="" xmlns:a16="http://schemas.microsoft.com/office/drawing/2014/main" id="{D8E37327-CE1D-4FF6-B587-8B9B4B38414B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7669419" y="3096257"/>
            <a:ext cx="180483" cy="6606607"/>
          </a:xfrm>
          <a:prstGeom prst="bentConnector3">
            <a:avLst>
              <a:gd name="adj1" fmla="val 2266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734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="" xmlns:a16="http://schemas.microsoft.com/office/drawing/2014/main" id="{D05271FD-8C80-4B5C-8379-77DFEEBA3209}"/>
              </a:ext>
            </a:extLst>
          </p:cNvPr>
          <p:cNvSpPr/>
          <p:nvPr/>
        </p:nvSpPr>
        <p:spPr>
          <a:xfrm>
            <a:off x="10212147" y="4670337"/>
            <a:ext cx="1701634" cy="1819466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56C1135E-D880-4ECA-8A30-2BDF56387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0601"/>
          <a:stretch/>
        </p:blipFill>
        <p:spPr>
          <a:xfrm>
            <a:off x="549796" y="819547"/>
            <a:ext cx="8208912" cy="567025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817C20AB-5C8D-4936-800C-F78A05935E05}"/>
              </a:ext>
            </a:extLst>
          </p:cNvPr>
          <p:cNvSpPr/>
          <p:nvPr/>
        </p:nvSpPr>
        <p:spPr>
          <a:xfrm>
            <a:off x="477788" y="1476202"/>
            <a:ext cx="7957138" cy="4833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AA81009B-2008-4E9E-B5C6-46E5F84BC110}"/>
              </a:ext>
            </a:extLst>
          </p:cNvPr>
          <p:cNvSpPr/>
          <p:nvPr/>
        </p:nvSpPr>
        <p:spPr>
          <a:xfrm>
            <a:off x="2854052" y="4509120"/>
            <a:ext cx="2376264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70738FD2-7863-4CBB-87D1-69A7A59F0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3" t="31100" r="21650" b="40550"/>
          <a:stretch/>
        </p:blipFill>
        <p:spPr>
          <a:xfrm>
            <a:off x="5662364" y="3662189"/>
            <a:ext cx="4392488" cy="237626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2A5A8F9C-4AAE-4142-BEE4-D05816892A9F}"/>
              </a:ext>
            </a:extLst>
          </p:cNvPr>
          <p:cNvSpPr/>
          <p:nvPr/>
        </p:nvSpPr>
        <p:spPr>
          <a:xfrm>
            <a:off x="3861656" y="2741873"/>
            <a:ext cx="576572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="" xmlns:a16="http://schemas.microsoft.com/office/drawing/2014/main" id="{5E354F8F-4BDF-4F1B-91C9-E06796FE061C}"/>
              </a:ext>
            </a:extLst>
          </p:cNvPr>
          <p:cNvCxnSpPr>
            <a:cxnSpLocks/>
          </p:cNvCxnSpPr>
          <p:nvPr/>
        </p:nvCxnSpPr>
        <p:spPr>
          <a:xfrm>
            <a:off x="4125581" y="2996952"/>
            <a:ext cx="1608791" cy="1365362"/>
          </a:xfrm>
          <a:prstGeom prst="bentConnector3">
            <a:avLst>
              <a:gd name="adj1" fmla="val 1451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="" xmlns:a16="http://schemas.microsoft.com/office/drawing/2014/main" id="{488C382B-32AB-4EF3-8036-E37E7281DD80}"/>
              </a:ext>
            </a:extLst>
          </p:cNvPr>
          <p:cNvSpPr/>
          <p:nvPr/>
        </p:nvSpPr>
        <p:spPr>
          <a:xfrm>
            <a:off x="5787488" y="4234774"/>
            <a:ext cx="1963107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Envelope">
            <a:extLst>
              <a:ext uri="{FF2B5EF4-FFF2-40B4-BE49-F238E27FC236}">
                <a16:creationId xmlns="" xmlns:a16="http://schemas.microsoft.com/office/drawing/2014/main" id="{5DBAF7A2-8A32-4E6E-9556-A26581DB28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5764" y="5117554"/>
            <a:ext cx="914400" cy="914400"/>
          </a:xfrm>
          <a:prstGeom prst="rect">
            <a:avLst/>
          </a:prstGeom>
        </p:spPr>
      </p:pic>
      <p:cxnSp>
        <p:nvCxnSpPr>
          <p:cNvPr id="26" name="Conector: Angulado 25">
            <a:extLst>
              <a:ext uri="{FF2B5EF4-FFF2-40B4-BE49-F238E27FC236}">
                <a16:creationId xmlns="" xmlns:a16="http://schemas.microsoft.com/office/drawing/2014/main" id="{D8E37327-CE1D-4FF6-B587-8B9B4B38414B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7669419" y="3096257"/>
            <a:ext cx="180483" cy="6606607"/>
          </a:xfrm>
          <a:prstGeom prst="bentConnector3">
            <a:avLst>
              <a:gd name="adj1" fmla="val 2266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15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="" xmlns:a16="http://schemas.microsoft.com/office/drawing/2014/main" id="{D05271FD-8C80-4B5C-8379-77DFEEBA3209}"/>
              </a:ext>
            </a:extLst>
          </p:cNvPr>
          <p:cNvSpPr/>
          <p:nvPr/>
        </p:nvSpPr>
        <p:spPr>
          <a:xfrm>
            <a:off x="10212147" y="4670337"/>
            <a:ext cx="1701634" cy="1819466"/>
          </a:xfrm>
          <a:prstGeom prst="rect">
            <a:avLst/>
          </a:prstGeom>
          <a:solidFill>
            <a:schemeClr val="tx1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56C1135E-D880-4ECA-8A30-2BDF56387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0601"/>
          <a:stretch/>
        </p:blipFill>
        <p:spPr>
          <a:xfrm>
            <a:off x="549796" y="819547"/>
            <a:ext cx="8208912" cy="5670256"/>
          </a:xfrm>
          <a:prstGeom prst="rect">
            <a:avLst/>
          </a:prstGeom>
        </p:spPr>
      </p:pic>
      <p:sp>
        <p:nvSpPr>
          <p:cNvPr id="23" name="Retângulo 22">
            <a:extLst>
              <a:ext uri="{FF2B5EF4-FFF2-40B4-BE49-F238E27FC236}">
                <a16:creationId xmlns="" xmlns:a16="http://schemas.microsoft.com/office/drawing/2014/main" id="{817C20AB-5C8D-4936-800C-F78A05935E05}"/>
              </a:ext>
            </a:extLst>
          </p:cNvPr>
          <p:cNvSpPr/>
          <p:nvPr/>
        </p:nvSpPr>
        <p:spPr>
          <a:xfrm>
            <a:off x="477788" y="1476202"/>
            <a:ext cx="7957138" cy="483311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AA81009B-2008-4E9E-B5C6-46E5F84BC110}"/>
              </a:ext>
            </a:extLst>
          </p:cNvPr>
          <p:cNvSpPr/>
          <p:nvPr/>
        </p:nvSpPr>
        <p:spPr>
          <a:xfrm>
            <a:off x="2854052" y="4509120"/>
            <a:ext cx="2376264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70738FD2-7863-4CBB-87D1-69A7A59F09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53" t="31100" r="21650" b="40550"/>
          <a:stretch/>
        </p:blipFill>
        <p:spPr>
          <a:xfrm>
            <a:off x="5662364" y="3662189"/>
            <a:ext cx="4392488" cy="237626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2A5A8F9C-4AAE-4142-BEE4-D05816892A9F}"/>
              </a:ext>
            </a:extLst>
          </p:cNvPr>
          <p:cNvSpPr/>
          <p:nvPr/>
        </p:nvSpPr>
        <p:spPr>
          <a:xfrm>
            <a:off x="3861656" y="2741873"/>
            <a:ext cx="576572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="" xmlns:a16="http://schemas.microsoft.com/office/drawing/2014/main" id="{5E354F8F-4BDF-4F1B-91C9-E06796FE061C}"/>
              </a:ext>
            </a:extLst>
          </p:cNvPr>
          <p:cNvCxnSpPr>
            <a:cxnSpLocks/>
          </p:cNvCxnSpPr>
          <p:nvPr/>
        </p:nvCxnSpPr>
        <p:spPr>
          <a:xfrm>
            <a:off x="4125581" y="2996952"/>
            <a:ext cx="1608791" cy="1365362"/>
          </a:xfrm>
          <a:prstGeom prst="bentConnector3">
            <a:avLst>
              <a:gd name="adj1" fmla="val 1451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="" xmlns:a16="http://schemas.microsoft.com/office/drawing/2014/main" id="{F48766C2-0CD8-4591-A5E8-936562BA19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723"/>
          <a:stretch/>
        </p:blipFill>
        <p:spPr>
          <a:xfrm>
            <a:off x="7869490" y="330701"/>
            <a:ext cx="4032448" cy="2998869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15" name="Retângulo 14">
            <a:extLst>
              <a:ext uri="{FF2B5EF4-FFF2-40B4-BE49-F238E27FC236}">
                <a16:creationId xmlns="" xmlns:a16="http://schemas.microsoft.com/office/drawing/2014/main" id="{7F24A43B-9FD5-4730-B480-BB9927FDE6FB}"/>
              </a:ext>
            </a:extLst>
          </p:cNvPr>
          <p:cNvSpPr/>
          <p:nvPr/>
        </p:nvSpPr>
        <p:spPr>
          <a:xfrm>
            <a:off x="8110636" y="4234775"/>
            <a:ext cx="648580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de Seta Reta 18">
            <a:extLst>
              <a:ext uri="{FF2B5EF4-FFF2-40B4-BE49-F238E27FC236}">
                <a16:creationId xmlns="" xmlns:a16="http://schemas.microsoft.com/office/drawing/2014/main" id="{51F20B1D-5243-4E58-B0C2-4F8D425ACA16}"/>
              </a:ext>
            </a:extLst>
          </p:cNvPr>
          <p:cNvCxnSpPr>
            <a:stCxn id="15" idx="0"/>
          </p:cNvCxnSpPr>
          <p:nvPr/>
        </p:nvCxnSpPr>
        <p:spPr>
          <a:xfrm flipV="1">
            <a:off x="8434926" y="3329570"/>
            <a:ext cx="0" cy="905205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tângulo 19">
            <a:extLst>
              <a:ext uri="{FF2B5EF4-FFF2-40B4-BE49-F238E27FC236}">
                <a16:creationId xmlns="" xmlns:a16="http://schemas.microsoft.com/office/drawing/2014/main" id="{488C382B-32AB-4EF3-8036-E37E7281DD80}"/>
              </a:ext>
            </a:extLst>
          </p:cNvPr>
          <p:cNvSpPr/>
          <p:nvPr/>
        </p:nvSpPr>
        <p:spPr>
          <a:xfrm>
            <a:off x="5787488" y="4234774"/>
            <a:ext cx="1963107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Gráfico 21" descr="Envelope">
            <a:extLst>
              <a:ext uri="{FF2B5EF4-FFF2-40B4-BE49-F238E27FC236}">
                <a16:creationId xmlns="" xmlns:a16="http://schemas.microsoft.com/office/drawing/2014/main" id="{5DBAF7A2-8A32-4E6E-9556-A26581DB28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05764" y="5117554"/>
            <a:ext cx="914400" cy="914400"/>
          </a:xfrm>
          <a:prstGeom prst="rect">
            <a:avLst/>
          </a:prstGeom>
        </p:spPr>
      </p:pic>
      <p:cxnSp>
        <p:nvCxnSpPr>
          <p:cNvPr id="26" name="Conector: Angulado 25">
            <a:extLst>
              <a:ext uri="{FF2B5EF4-FFF2-40B4-BE49-F238E27FC236}">
                <a16:creationId xmlns="" xmlns:a16="http://schemas.microsoft.com/office/drawing/2014/main" id="{D8E37327-CE1D-4FF6-B587-8B9B4B38414B}"/>
              </a:ext>
            </a:extLst>
          </p:cNvPr>
          <p:cNvCxnSpPr>
            <a:cxnSpLocks/>
            <a:stCxn id="23" idx="2"/>
            <a:endCxn id="24" idx="2"/>
          </p:cNvCxnSpPr>
          <p:nvPr/>
        </p:nvCxnSpPr>
        <p:spPr>
          <a:xfrm rot="16200000" flipH="1">
            <a:off x="7669419" y="3096257"/>
            <a:ext cx="180483" cy="6606607"/>
          </a:xfrm>
          <a:prstGeom prst="bentConnector3">
            <a:avLst>
              <a:gd name="adj1" fmla="val 22666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60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172572" y="2924944"/>
            <a:ext cx="1163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err="1" smtClean="0"/>
              <a:t>Tags</a:t>
            </a:r>
            <a:endParaRPr lang="pt-BR" sz="4000" dirty="0"/>
          </a:p>
        </p:txBody>
      </p:sp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454561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="" xmlns:a16="http://schemas.microsoft.com/office/drawing/2014/main" id="{95584C29-BA55-4E2D-A753-D16A32D15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F72F023B-5556-4C0B-9371-2CB41AB56B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0" t="8028" r="37842" b="55222"/>
          <a:stretch/>
        </p:blipFill>
        <p:spPr>
          <a:xfrm>
            <a:off x="504031" y="908720"/>
            <a:ext cx="5843923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B3BCF2B4-D0BA-4059-9A88-DA80999479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1" b="47900"/>
          <a:stretch/>
        </p:blipFill>
        <p:spPr>
          <a:xfrm>
            <a:off x="1197868" y="3645024"/>
            <a:ext cx="6851406" cy="302433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FD0B69F5-2F3B-4355-96D5-A1BD172C5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29" y="764704"/>
            <a:ext cx="5743575" cy="3657600"/>
          </a:xfrm>
          <a:prstGeom prst="rect">
            <a:avLst/>
          </a:prstGeom>
          <a:ln w="28575">
            <a:solidFill>
              <a:srgbClr val="C00000"/>
            </a:solidFill>
          </a:ln>
          <a:effectLst/>
        </p:spPr>
      </p:pic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C15E6BA1-9039-4BB4-A504-8616D90A8D6B}"/>
              </a:ext>
            </a:extLst>
          </p:cNvPr>
          <p:cNvSpPr/>
          <p:nvPr/>
        </p:nvSpPr>
        <p:spPr>
          <a:xfrm>
            <a:off x="2697794" y="2244570"/>
            <a:ext cx="1452401" cy="25202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: Angulado 11">
            <a:extLst>
              <a:ext uri="{FF2B5EF4-FFF2-40B4-BE49-F238E27FC236}">
                <a16:creationId xmlns="" xmlns:a16="http://schemas.microsoft.com/office/drawing/2014/main" id="{2B4E5F30-3616-4C1C-9EB8-AED58DA25D98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 flipV="1">
            <a:off x="1773930" y="2370584"/>
            <a:ext cx="923864" cy="127444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>
            <a:extLst>
              <a:ext uri="{FF2B5EF4-FFF2-40B4-BE49-F238E27FC236}">
                <a16:creationId xmlns="" xmlns:a16="http://schemas.microsoft.com/office/drawing/2014/main" id="{15D1A9D6-66EF-4B62-96C7-9636A92BBB19}"/>
              </a:ext>
            </a:extLst>
          </p:cNvPr>
          <p:cNvSpPr/>
          <p:nvPr/>
        </p:nvSpPr>
        <p:spPr>
          <a:xfrm>
            <a:off x="4227526" y="6021288"/>
            <a:ext cx="858773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: Angulado 21">
            <a:extLst>
              <a:ext uri="{FF2B5EF4-FFF2-40B4-BE49-F238E27FC236}">
                <a16:creationId xmlns="" xmlns:a16="http://schemas.microsoft.com/office/drawing/2014/main" id="{CE210870-7201-430A-A7A7-6C8BFBF5FB82}"/>
              </a:ext>
            </a:extLst>
          </p:cNvPr>
          <p:cNvCxnSpPr>
            <a:stCxn id="18" idx="3"/>
            <a:endCxn id="9" idx="2"/>
          </p:cNvCxnSpPr>
          <p:nvPr/>
        </p:nvCxnSpPr>
        <p:spPr>
          <a:xfrm flipV="1">
            <a:off x="5086299" y="4422304"/>
            <a:ext cx="3455418" cy="177900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="" xmlns:a16="http://schemas.microsoft.com/office/drawing/2014/main" id="{5FF74828-A7F7-4B3B-96B8-B489AFC0CD79}"/>
              </a:ext>
            </a:extLst>
          </p:cNvPr>
          <p:cNvSpPr/>
          <p:nvPr/>
        </p:nvSpPr>
        <p:spPr>
          <a:xfrm>
            <a:off x="9406780" y="3861048"/>
            <a:ext cx="858773" cy="432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25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EFF78C72-1956-4D9A-AD91-23CE81D0C8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61550"/>
          <a:stretch/>
        </p:blipFill>
        <p:spPr>
          <a:xfrm>
            <a:off x="1701924" y="1916832"/>
            <a:ext cx="8741449" cy="2664296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607F9A1A-D684-4B19-828D-8B89651CD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708C56E2-5D57-401D-AD3A-A73BBDC11727}"/>
              </a:ext>
            </a:extLst>
          </p:cNvPr>
          <p:cNvSpPr/>
          <p:nvPr/>
        </p:nvSpPr>
        <p:spPr>
          <a:xfrm>
            <a:off x="1917948" y="3269078"/>
            <a:ext cx="5832648" cy="37594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0079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69" y="260648"/>
            <a:ext cx="9350470" cy="6048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79969" y="6446320"/>
            <a:ext cx="8702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Fonte: C. Aaron </a:t>
            </a:r>
            <a:r>
              <a:rPr lang="pt-BR" sz="1200" dirty="0" err="1"/>
              <a:t>Cois</a:t>
            </a:r>
            <a:r>
              <a:rPr lang="pt-BR" sz="1200" dirty="0"/>
              <a:t>, </a:t>
            </a:r>
            <a:r>
              <a:rPr lang="pt-BR" sz="1200" b="1" dirty="0" err="1"/>
              <a:t>DevOps</a:t>
            </a:r>
            <a:r>
              <a:rPr lang="pt-BR" sz="1200" dirty="0"/>
              <a:t> Blog - https://insights.sei.cmu.edu/devops/2015/01/continuous-integration-in-devops-1.html</a:t>
            </a:r>
          </a:p>
        </p:txBody>
      </p:sp>
    </p:spTree>
    <p:extLst>
      <p:ext uri="{BB962C8B-B14F-4D97-AF65-F5344CB8AC3E}">
        <p14:creationId xmlns:p14="http://schemas.microsoft.com/office/powerpoint/2010/main" val="111684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802185" y="2924944"/>
            <a:ext cx="59041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Proteção do ramo principal</a:t>
            </a:r>
          </a:p>
          <a:p>
            <a:pPr algn="ctr"/>
            <a:r>
              <a:rPr lang="pt-BR" sz="4000" dirty="0" smtClean="0"/>
              <a:t>(</a:t>
            </a:r>
            <a:r>
              <a:rPr lang="pt-BR" sz="4000" dirty="0" err="1" smtClean="0"/>
              <a:t>master</a:t>
            </a:r>
            <a:r>
              <a:rPr lang="pt-BR" sz="4000" dirty="0" smtClean="0"/>
              <a:t>/</a:t>
            </a:r>
            <a:r>
              <a:rPr lang="pt-BR" sz="4000" dirty="0" err="1" smtClean="0"/>
              <a:t>trunk</a:t>
            </a:r>
            <a:r>
              <a:rPr lang="pt-BR" sz="4000" dirty="0" smtClean="0"/>
              <a:t>)</a:t>
            </a:r>
            <a:endParaRPr lang="pt-BR" sz="4000" dirty="0"/>
          </a:p>
        </p:txBody>
      </p:sp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242873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539AC0E2-7AD0-4464-A022-A493B46745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24676" b="46850"/>
          <a:stretch/>
        </p:blipFill>
        <p:spPr>
          <a:xfrm>
            <a:off x="549796" y="846609"/>
            <a:ext cx="7632848" cy="3343764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5A75C7A0-4866-4CDA-B275-D4A2F9A89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="" xmlns:a16="http://schemas.microsoft.com/office/drawing/2014/main" id="{CBB641EA-D37F-49AB-9E1B-DCCF415C3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r="19304" b="40074"/>
          <a:stretch/>
        </p:blipFill>
        <p:spPr>
          <a:xfrm>
            <a:off x="3753764" y="2780928"/>
            <a:ext cx="8184571" cy="3849120"/>
          </a:xfrm>
          <a:prstGeom prst="rect">
            <a:avLst/>
          </a:prstGeom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3C00BF2D-2D28-4DF9-9F5B-3753CC64B8BB}"/>
              </a:ext>
            </a:extLst>
          </p:cNvPr>
          <p:cNvSpPr/>
          <p:nvPr/>
        </p:nvSpPr>
        <p:spPr>
          <a:xfrm>
            <a:off x="2926060" y="863749"/>
            <a:ext cx="576572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6D6ED14C-B4E3-43DE-BBA4-93445B85DA06}"/>
              </a:ext>
            </a:extLst>
          </p:cNvPr>
          <p:cNvSpPr/>
          <p:nvPr/>
        </p:nvSpPr>
        <p:spPr>
          <a:xfrm>
            <a:off x="2933016" y="2083586"/>
            <a:ext cx="1505211" cy="25507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9E80CED1-C1A6-4FB0-BDA1-B1C02D207368}"/>
              </a:ext>
            </a:extLst>
          </p:cNvPr>
          <p:cNvSpPr/>
          <p:nvPr/>
        </p:nvSpPr>
        <p:spPr>
          <a:xfrm>
            <a:off x="6094412" y="2750815"/>
            <a:ext cx="720080" cy="67818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3A373B7F-72C1-4148-AF2F-4B7972EAF150}"/>
              </a:ext>
            </a:extLst>
          </p:cNvPr>
          <p:cNvSpPr/>
          <p:nvPr/>
        </p:nvSpPr>
        <p:spPr>
          <a:xfrm>
            <a:off x="7846048" y="5980676"/>
            <a:ext cx="1704747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: Angulado 11">
            <a:extLst>
              <a:ext uri="{FF2B5EF4-FFF2-40B4-BE49-F238E27FC236}">
                <a16:creationId xmlns="" xmlns:a16="http://schemas.microsoft.com/office/drawing/2014/main" id="{B2CFE36C-CBBC-411D-98FE-44D15B390882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4488866" y="1535421"/>
            <a:ext cx="802303" cy="240879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6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67EF734F-3500-4737-B83D-7BB052DFDA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28513"/>
          <a:stretch/>
        </p:blipFill>
        <p:spPr>
          <a:xfrm>
            <a:off x="333772" y="260648"/>
            <a:ext cx="6708019" cy="63093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9EFDB42A-2143-4931-B331-E924647683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356" y="764704"/>
            <a:ext cx="3744416" cy="5406697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81F30B8C-9137-44E7-915C-B1AE7CCD4797}"/>
              </a:ext>
            </a:extLst>
          </p:cNvPr>
          <p:cNvSpPr/>
          <p:nvPr/>
        </p:nvSpPr>
        <p:spPr>
          <a:xfrm>
            <a:off x="477787" y="3789040"/>
            <a:ext cx="2819587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="" xmlns:a16="http://schemas.microsoft.com/office/drawing/2014/main" id="{FED38D09-08F0-43FE-A0BA-68BA1E2481D8}"/>
              </a:ext>
            </a:extLst>
          </p:cNvPr>
          <p:cNvCxnSpPr>
            <a:stCxn id="6" idx="3"/>
          </p:cNvCxnSpPr>
          <p:nvPr/>
        </p:nvCxnSpPr>
        <p:spPr>
          <a:xfrm flipV="1">
            <a:off x="3297374" y="2852936"/>
            <a:ext cx="2292982" cy="1332148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789CC9D7-4DB7-4A8E-9ED7-7E3119C931EC}"/>
              </a:ext>
            </a:extLst>
          </p:cNvPr>
          <p:cNvSpPr/>
          <p:nvPr/>
        </p:nvSpPr>
        <p:spPr>
          <a:xfrm>
            <a:off x="5734372" y="1268760"/>
            <a:ext cx="3456384" cy="100811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69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8653B0B8-33CA-4A66-96D3-0BB595EE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549796" y="908720"/>
            <a:ext cx="6851406" cy="580526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48854CCC-43EF-4186-AD22-0D6FBF8ABEF4}"/>
              </a:ext>
            </a:extLst>
          </p:cNvPr>
          <p:cNvSpPr/>
          <p:nvPr/>
        </p:nvSpPr>
        <p:spPr>
          <a:xfrm>
            <a:off x="693812" y="3933056"/>
            <a:ext cx="6479705" cy="12961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itle 12">
            <a:extLst>
              <a:ext uri="{FF2B5EF4-FFF2-40B4-BE49-F238E27FC236}">
                <a16:creationId xmlns="" xmlns:a16="http://schemas.microsoft.com/office/drawing/2014/main" id="{25CE38D0-2907-4CDB-AED1-9D25937D2F66}"/>
              </a:ext>
            </a:extLst>
          </p:cNvPr>
          <p:cNvSpPr txBox="1">
            <a:spLocks/>
          </p:cNvSpPr>
          <p:nvPr/>
        </p:nvSpPr>
        <p:spPr>
          <a:xfrm>
            <a:off x="477788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Integração Contínua – VSTS + 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31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8653B0B8-33CA-4A66-96D3-0BB595EE18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50"/>
          <a:stretch/>
        </p:blipFill>
        <p:spPr>
          <a:xfrm>
            <a:off x="549796" y="908720"/>
            <a:ext cx="6851406" cy="5805264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Title 12">
            <a:extLst>
              <a:ext uri="{FF2B5EF4-FFF2-40B4-BE49-F238E27FC236}">
                <a16:creationId xmlns="" xmlns:a16="http://schemas.microsoft.com/office/drawing/2014/main" id="{441CC7CE-7EC1-47D9-A132-84FDBD47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VS…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="" xmlns:a16="http://schemas.microsoft.com/office/drawing/2014/main" id="{15CE8092-B16B-4906-ABE8-054DA3F6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76" y="404664"/>
            <a:ext cx="4780060" cy="4392488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DA972E2E-C5D9-4B91-9841-376C3A01B772}"/>
              </a:ext>
            </a:extLst>
          </p:cNvPr>
          <p:cNvSpPr/>
          <p:nvPr/>
        </p:nvSpPr>
        <p:spPr>
          <a:xfrm>
            <a:off x="693812" y="2204864"/>
            <a:ext cx="3281687" cy="172819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: Angulado 10">
            <a:extLst>
              <a:ext uri="{FF2B5EF4-FFF2-40B4-BE49-F238E27FC236}">
                <a16:creationId xmlns="" xmlns:a16="http://schemas.microsoft.com/office/drawing/2014/main" id="{0B088EA8-427D-4FBB-9540-C952EC23BD26}"/>
              </a:ext>
            </a:extLst>
          </p:cNvPr>
          <p:cNvCxnSpPr>
            <a:endCxn id="8" idx="1"/>
          </p:cNvCxnSpPr>
          <p:nvPr/>
        </p:nvCxnSpPr>
        <p:spPr>
          <a:xfrm flipV="1">
            <a:off x="3975499" y="2600908"/>
            <a:ext cx="2694977" cy="468052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33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798986" y="2924944"/>
            <a:ext cx="59105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 smtClean="0"/>
              <a:t>Evolução do ramo principal</a:t>
            </a:r>
            <a:endParaRPr lang="pt-BR" sz="4000" dirty="0"/>
          </a:p>
        </p:txBody>
      </p:sp>
      <p:sp>
        <p:nvSpPr>
          <p:cNvPr id="6" name="Title 12">
            <a:extLst>
              <a:ext uri="{FF2B5EF4-FFF2-40B4-BE49-F238E27FC236}">
                <a16:creationId xmlns="" xmlns:a16="http://schemas.microsoft.com/office/drawing/2014/main" id="{9D2ECDAD-31BF-45CB-B81C-702FE8C3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1737245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1B127BAE-E262-4D55-9EAC-CDC94D06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88" y="1052736"/>
            <a:ext cx="4124325" cy="5410200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3FFB3AEE-08FB-4CBC-A5D7-D89F8BE66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DB081D6C-9B57-4DF1-B3E8-E8F02A0C8204}"/>
              </a:ext>
            </a:extLst>
          </p:cNvPr>
          <p:cNvSpPr/>
          <p:nvPr/>
        </p:nvSpPr>
        <p:spPr>
          <a:xfrm>
            <a:off x="621804" y="2132856"/>
            <a:ext cx="1368152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1FB88C54-086A-471C-ABB7-389D8E7A8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442" y="1124173"/>
            <a:ext cx="5200650" cy="526732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555EC12D-BD0E-4229-BFAC-1B0EAB486A2C}"/>
              </a:ext>
            </a:extLst>
          </p:cNvPr>
          <p:cNvSpPr/>
          <p:nvPr/>
        </p:nvSpPr>
        <p:spPr>
          <a:xfrm>
            <a:off x="5071442" y="1124173"/>
            <a:ext cx="4263330" cy="533876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="" xmlns:a16="http://schemas.microsoft.com/office/drawing/2014/main" id="{4CD7ABDF-5145-465A-A6E4-8D02B147E2AE}"/>
              </a:ext>
            </a:extLst>
          </p:cNvPr>
          <p:cNvCxnSpPr>
            <a:endCxn id="8" idx="1"/>
          </p:cNvCxnSpPr>
          <p:nvPr/>
        </p:nvCxnSpPr>
        <p:spPr>
          <a:xfrm>
            <a:off x="1989956" y="2276872"/>
            <a:ext cx="3081486" cy="1516683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="" xmlns:a16="http://schemas.microsoft.com/office/drawing/2014/main" id="{3028F5B9-8710-4A07-9678-7B7FA5952C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132" t="34188" b="13864"/>
          <a:stretch/>
        </p:blipFill>
        <p:spPr>
          <a:xfrm>
            <a:off x="7782644" y="2924944"/>
            <a:ext cx="2489448" cy="2736304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5C2E1844-6AAF-4AFC-8D38-A9C392F9A7F2}"/>
              </a:ext>
            </a:extLst>
          </p:cNvPr>
          <p:cNvSpPr/>
          <p:nvPr/>
        </p:nvSpPr>
        <p:spPr>
          <a:xfrm>
            <a:off x="7814108" y="3140968"/>
            <a:ext cx="2457983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43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209DE458-D5D3-4FAA-883D-E62742419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" y="980728"/>
            <a:ext cx="4210050" cy="5295900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="" xmlns:a16="http://schemas.microsoft.com/office/drawing/2014/main" id="{F16DBE67-3E5E-4F47-AAE8-77CB68E9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5599F1FA-32B4-443D-AD5D-52DDF7EEA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39" y="980728"/>
            <a:ext cx="4171950" cy="525780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E6D08B67-76C3-48EA-8434-8839C4214499}"/>
              </a:ext>
            </a:extLst>
          </p:cNvPr>
          <p:cNvSpPr/>
          <p:nvPr/>
        </p:nvSpPr>
        <p:spPr>
          <a:xfrm>
            <a:off x="693812" y="2060848"/>
            <a:ext cx="3672408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: Angulado 9">
            <a:extLst>
              <a:ext uri="{FF2B5EF4-FFF2-40B4-BE49-F238E27FC236}">
                <a16:creationId xmlns="" xmlns:a16="http://schemas.microsoft.com/office/drawing/2014/main" id="{E0FA5377-1086-4FE5-92B7-CD4FF014DA9C}"/>
              </a:ext>
            </a:extLst>
          </p:cNvPr>
          <p:cNvCxnSpPr>
            <a:cxnSpLocks/>
            <a:stCxn id="12" idx="2"/>
            <a:endCxn id="7" idx="1"/>
          </p:cNvCxnSpPr>
          <p:nvPr/>
        </p:nvCxnSpPr>
        <p:spPr>
          <a:xfrm rot="16200000" flipH="1">
            <a:off x="3235065" y="1394853"/>
            <a:ext cx="486359" cy="3943190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ângulo 11">
            <a:extLst>
              <a:ext uri="{FF2B5EF4-FFF2-40B4-BE49-F238E27FC236}">
                <a16:creationId xmlns="" xmlns:a16="http://schemas.microsoft.com/office/drawing/2014/main" id="{D833746A-5A20-46C9-B933-30093DEB9A2D}"/>
              </a:ext>
            </a:extLst>
          </p:cNvPr>
          <p:cNvSpPr/>
          <p:nvPr/>
        </p:nvSpPr>
        <p:spPr>
          <a:xfrm>
            <a:off x="663302" y="2564904"/>
            <a:ext cx="1686694" cy="55836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70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CCF74E18-6D4B-4F81-AB16-4124E5ECE7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47"/>
          <a:stretch/>
        </p:blipFill>
        <p:spPr>
          <a:xfrm>
            <a:off x="549796" y="908720"/>
            <a:ext cx="10417054" cy="4752528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2838472F-2AAA-430D-A298-878E2C9F0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C162A94C-4F7C-40DE-AD38-90B5C3486F8F}"/>
              </a:ext>
            </a:extLst>
          </p:cNvPr>
          <p:cNvSpPr/>
          <p:nvPr/>
        </p:nvSpPr>
        <p:spPr>
          <a:xfrm>
            <a:off x="7102524" y="3429000"/>
            <a:ext cx="2088232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2B600C21-B98D-4E24-9782-706D1FD506DC}"/>
              </a:ext>
            </a:extLst>
          </p:cNvPr>
          <p:cNvSpPr/>
          <p:nvPr/>
        </p:nvSpPr>
        <p:spPr>
          <a:xfrm>
            <a:off x="7030516" y="2492896"/>
            <a:ext cx="3600400" cy="57606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4934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05B757D1-BDBE-4046-86A9-1CBF8370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r="43447" b="51050"/>
          <a:stretch/>
        </p:blipFill>
        <p:spPr>
          <a:xfrm>
            <a:off x="477788" y="1052735"/>
            <a:ext cx="4536503" cy="3216793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BBF2D8FE-9706-4FEA-8B46-B7C392B9E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8CB77FB5-B7C3-4398-A033-610C7E705ED8}"/>
              </a:ext>
            </a:extLst>
          </p:cNvPr>
          <p:cNvSpPr/>
          <p:nvPr/>
        </p:nvSpPr>
        <p:spPr>
          <a:xfrm>
            <a:off x="3070076" y="2780928"/>
            <a:ext cx="1440160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="" xmlns:a16="http://schemas.microsoft.com/office/drawing/2014/main" id="{A40783C4-09A8-4A00-A707-AD78AC7535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 b="32151"/>
          <a:stretch/>
        </p:blipFill>
        <p:spPr>
          <a:xfrm>
            <a:off x="4798268" y="2564904"/>
            <a:ext cx="7003073" cy="410445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9" name="Conector: Angulado 8">
            <a:extLst>
              <a:ext uri="{FF2B5EF4-FFF2-40B4-BE49-F238E27FC236}">
                <a16:creationId xmlns="" xmlns:a16="http://schemas.microsoft.com/office/drawing/2014/main" id="{8D66EC3F-DF33-4DC4-9CAF-8B835CD800C7}"/>
              </a:ext>
            </a:extLst>
          </p:cNvPr>
          <p:cNvCxnSpPr>
            <a:stCxn id="6" idx="2"/>
            <a:endCxn id="7" idx="1"/>
          </p:cNvCxnSpPr>
          <p:nvPr/>
        </p:nvCxnSpPr>
        <p:spPr>
          <a:xfrm rot="16200000" flipH="1">
            <a:off x="3556130" y="3374994"/>
            <a:ext cx="1476164" cy="1008112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D82ED178-4A1D-4209-9F80-78EA7ADB8D55}"/>
              </a:ext>
            </a:extLst>
          </p:cNvPr>
          <p:cNvSpPr/>
          <p:nvPr/>
        </p:nvSpPr>
        <p:spPr>
          <a:xfrm>
            <a:off x="7579724" y="5877272"/>
            <a:ext cx="1440160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685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(</a:t>
            </a:r>
            <a:r>
              <a:rPr lang="en-US" dirty="0" err="1" smtClean="0"/>
              <a:t>definição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i="1" dirty="0"/>
              <a:t>“Integração Contínua é uma pratica de desenvolvimento de software onde os membros de um time integram seu trabalho frequentemente, geralmente cada pessoa integra pelo menos uma vez ao dia – podendo haver múltiplas integrações por dia. Cada integração é verificada por um build automatizado (incluindo testes) para detectar erros de integração o mais rápido possível. Muitos times acham que essa abordagem leva a uma significante redução nos problemas de integração e permite que um time desenvolva software coeso mais rapidamente.”</a:t>
            </a:r>
          </a:p>
          <a:p>
            <a:pPr marL="0" indent="0" algn="r">
              <a:buNone/>
            </a:pPr>
            <a:r>
              <a:rPr lang="en-US" dirty="0"/>
              <a:t>Martin Fowler</a:t>
            </a:r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0A80885E-D500-4DFE-A3E7-213AB73B3C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r="20550" b="24800"/>
          <a:stretch/>
        </p:blipFill>
        <p:spPr>
          <a:xfrm>
            <a:off x="3142084" y="1052736"/>
            <a:ext cx="6624736" cy="5487205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DA17CA2C-78B7-49DD-A38A-285EE483E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</p:spTree>
    <p:extLst>
      <p:ext uri="{BB962C8B-B14F-4D97-AF65-F5344CB8AC3E}">
        <p14:creationId xmlns:p14="http://schemas.microsoft.com/office/powerpoint/2010/main" val="1445389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C1D73539-A087-4E61-AA75-E9972F8A2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8" t="11550" r="19152" b="31752"/>
          <a:stretch/>
        </p:blipFill>
        <p:spPr>
          <a:xfrm>
            <a:off x="6166420" y="2852936"/>
            <a:ext cx="5589769" cy="3888432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CAB8FFC1-94D8-4E9D-9ED3-455C1A31A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00" b="35951"/>
          <a:stretch/>
        </p:blipFill>
        <p:spPr>
          <a:xfrm>
            <a:off x="621804" y="816496"/>
            <a:ext cx="7003073" cy="3816424"/>
          </a:xfrm>
          <a:prstGeom prst="rect">
            <a:avLst/>
          </a:prstGeom>
        </p:spPr>
      </p:pic>
      <p:sp>
        <p:nvSpPr>
          <p:cNvPr id="6" name="Title 12">
            <a:extLst>
              <a:ext uri="{FF2B5EF4-FFF2-40B4-BE49-F238E27FC236}">
                <a16:creationId xmlns="" xmlns:a16="http://schemas.microsoft.com/office/drawing/2014/main" id="{649BA95B-FACE-4A24-897C-68B83C970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653E95C2-B921-4BF7-92AD-64309087152B}"/>
              </a:ext>
            </a:extLst>
          </p:cNvPr>
          <p:cNvSpPr/>
          <p:nvPr/>
        </p:nvSpPr>
        <p:spPr>
          <a:xfrm>
            <a:off x="621804" y="2364668"/>
            <a:ext cx="1440160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: Angulado 8">
            <a:extLst>
              <a:ext uri="{FF2B5EF4-FFF2-40B4-BE49-F238E27FC236}">
                <a16:creationId xmlns="" xmlns:a16="http://schemas.microsoft.com/office/drawing/2014/main" id="{27FAF582-3EC6-41D9-9A6E-A6DD65FE11A5}"/>
              </a:ext>
            </a:extLst>
          </p:cNvPr>
          <p:cNvCxnSpPr/>
          <p:nvPr/>
        </p:nvCxnSpPr>
        <p:spPr>
          <a:xfrm>
            <a:off x="1341884" y="2724708"/>
            <a:ext cx="4824536" cy="3008548"/>
          </a:xfrm>
          <a:prstGeom prst="bentConnector3">
            <a:avLst>
              <a:gd name="adj1" fmla="val 248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F04D4C50-4FBF-4BBE-B404-87B5F78F21EC}"/>
              </a:ext>
            </a:extLst>
          </p:cNvPr>
          <p:cNvSpPr/>
          <p:nvPr/>
        </p:nvSpPr>
        <p:spPr>
          <a:xfrm>
            <a:off x="5806380" y="1572183"/>
            <a:ext cx="1512168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51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34123482-C257-4F01-94B2-1E686C2A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32151"/>
          <a:stretch/>
        </p:blipFill>
        <p:spPr>
          <a:xfrm>
            <a:off x="1485900" y="1124744"/>
            <a:ext cx="8928992" cy="5233225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039F43AD-B7D4-43C6-BA45-F162945FB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97836CEE-1B9D-4EF8-940E-FA859DFAF8F7}"/>
              </a:ext>
            </a:extLst>
          </p:cNvPr>
          <p:cNvSpPr/>
          <p:nvPr/>
        </p:nvSpPr>
        <p:spPr>
          <a:xfrm>
            <a:off x="1485900" y="2852936"/>
            <a:ext cx="2088232" cy="79208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8F6C535F-E6C1-4259-8AE0-622E6B70344B}"/>
              </a:ext>
            </a:extLst>
          </p:cNvPr>
          <p:cNvSpPr/>
          <p:nvPr/>
        </p:nvSpPr>
        <p:spPr>
          <a:xfrm>
            <a:off x="8614692" y="2132856"/>
            <a:ext cx="1368152" cy="43204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394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EF5F2EC8-B032-4281-BD20-B808556FFC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b="25402"/>
          <a:stretch/>
        </p:blipFill>
        <p:spPr>
          <a:xfrm>
            <a:off x="1701924" y="1052735"/>
            <a:ext cx="8280920" cy="5400601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A67AC74B-E46C-4E68-91AA-7E0F3E58E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AE9300D2-84AB-4E58-9420-A7FC5E6CDD23}"/>
              </a:ext>
            </a:extLst>
          </p:cNvPr>
          <p:cNvSpPr/>
          <p:nvPr/>
        </p:nvSpPr>
        <p:spPr>
          <a:xfrm>
            <a:off x="8254652" y="4509120"/>
            <a:ext cx="1584176" cy="13681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D2708956-E1A7-4978-8E3D-BB45DE620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10" r="5455"/>
          <a:stretch/>
        </p:blipFill>
        <p:spPr>
          <a:xfrm>
            <a:off x="981844" y="1268760"/>
            <a:ext cx="9577064" cy="4410075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C04749CD-9FAA-4D24-8C13-66446F577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AEF10B14-39F0-46EA-9D75-FF34D0401FF7}"/>
              </a:ext>
            </a:extLst>
          </p:cNvPr>
          <p:cNvSpPr/>
          <p:nvPr/>
        </p:nvSpPr>
        <p:spPr>
          <a:xfrm>
            <a:off x="7246540" y="3724275"/>
            <a:ext cx="2232248" cy="20878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599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4F869E2B-CB33-4F8D-95CF-B727E60A68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2" b="33355"/>
          <a:stretch/>
        </p:blipFill>
        <p:spPr>
          <a:xfrm>
            <a:off x="1773932" y="1268760"/>
            <a:ext cx="8755755" cy="4320480"/>
          </a:xfrm>
          <a:prstGeom prst="rect">
            <a:avLst/>
          </a:prstGeom>
        </p:spPr>
      </p:pic>
      <p:sp>
        <p:nvSpPr>
          <p:cNvPr id="7" name="Title 12">
            <a:extLst>
              <a:ext uri="{FF2B5EF4-FFF2-40B4-BE49-F238E27FC236}">
                <a16:creationId xmlns="" xmlns:a16="http://schemas.microsoft.com/office/drawing/2014/main" id="{98FC90D0-CC62-4F31-BA89-264BFDF00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F6A7AC9C-9268-497D-AEB5-946998FE3A74}"/>
              </a:ext>
            </a:extLst>
          </p:cNvPr>
          <p:cNvSpPr/>
          <p:nvPr/>
        </p:nvSpPr>
        <p:spPr>
          <a:xfrm>
            <a:off x="4150196" y="4224883"/>
            <a:ext cx="6192688" cy="9323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B64E0382-3912-4362-8A83-94BE3E079783}"/>
              </a:ext>
            </a:extLst>
          </p:cNvPr>
          <p:cNvSpPr/>
          <p:nvPr/>
        </p:nvSpPr>
        <p:spPr>
          <a:xfrm>
            <a:off x="1773932" y="2708921"/>
            <a:ext cx="1728192" cy="720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7C916061-D9B5-4D57-BE11-87B22D73020C}"/>
              </a:ext>
            </a:extLst>
          </p:cNvPr>
          <p:cNvSpPr/>
          <p:nvPr/>
        </p:nvSpPr>
        <p:spPr>
          <a:xfrm>
            <a:off x="8614692" y="2132856"/>
            <a:ext cx="1512168" cy="36004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4525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E271EE0E-1C0D-4F38-9C20-985B8B4505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4" r="8055"/>
          <a:stretch/>
        </p:blipFill>
        <p:spPr>
          <a:xfrm>
            <a:off x="1557908" y="1844824"/>
            <a:ext cx="10297144" cy="46255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57C67021-C0C4-4E93-9B3B-3674311C3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69" t="26249" r="1084" b="16001"/>
          <a:stretch/>
        </p:blipFill>
        <p:spPr>
          <a:xfrm>
            <a:off x="333772" y="188641"/>
            <a:ext cx="5904656" cy="3960440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E76CAACD-6754-4748-BF5D-9C687266C2A7}"/>
              </a:ext>
            </a:extLst>
          </p:cNvPr>
          <p:cNvSpPr/>
          <p:nvPr/>
        </p:nvSpPr>
        <p:spPr>
          <a:xfrm>
            <a:off x="513792" y="1628800"/>
            <a:ext cx="5220580" cy="9323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7EEC99C2-58DB-4C38-94DC-7157712C415C}"/>
              </a:ext>
            </a:extLst>
          </p:cNvPr>
          <p:cNvSpPr/>
          <p:nvPr/>
        </p:nvSpPr>
        <p:spPr>
          <a:xfrm>
            <a:off x="1989956" y="4359400"/>
            <a:ext cx="2016224" cy="9323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="" xmlns:a16="http://schemas.microsoft.com/office/drawing/2014/main" id="{AA3A94BE-D7F8-46FF-95DC-E9650F0F7EB7}"/>
              </a:ext>
            </a:extLst>
          </p:cNvPr>
          <p:cNvSpPr/>
          <p:nvPr/>
        </p:nvSpPr>
        <p:spPr>
          <a:xfrm>
            <a:off x="9046740" y="4437113"/>
            <a:ext cx="2016224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96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6028C7E4-9653-4F2D-9E7E-3C763B44A0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1" b="20601"/>
          <a:stretch/>
        </p:blipFill>
        <p:spPr>
          <a:xfrm>
            <a:off x="2061964" y="1196752"/>
            <a:ext cx="8150469" cy="4896544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35D47A89-0C29-45D6-91FA-3A7956574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32FB8A61-4919-4ACD-8610-DE4489793E91}"/>
              </a:ext>
            </a:extLst>
          </p:cNvPr>
          <p:cNvSpPr/>
          <p:nvPr/>
        </p:nvSpPr>
        <p:spPr>
          <a:xfrm>
            <a:off x="4222204" y="3933056"/>
            <a:ext cx="5832648" cy="93230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BB1F7399-5929-412A-B286-B512C72437FD}"/>
              </a:ext>
            </a:extLst>
          </p:cNvPr>
          <p:cNvSpPr/>
          <p:nvPr/>
        </p:nvSpPr>
        <p:spPr>
          <a:xfrm>
            <a:off x="2056953" y="2492897"/>
            <a:ext cx="1733203" cy="720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87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="" xmlns:a16="http://schemas.microsoft.com/office/drawing/2014/main" id="{DF8222AC-138A-4970-8FD0-CB5C9D76F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="" xmlns:a16="http://schemas.microsoft.com/office/drawing/2014/main" id="{DDE09334-D4DA-4B70-89FB-B81D6B43E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389" t="8400" r="389" b="20201"/>
          <a:stretch/>
        </p:blipFill>
        <p:spPr>
          <a:xfrm>
            <a:off x="2037109" y="1199778"/>
            <a:ext cx="8150469" cy="489654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F914E744-F784-4D8A-90F8-05228477CF1D}"/>
              </a:ext>
            </a:extLst>
          </p:cNvPr>
          <p:cNvSpPr/>
          <p:nvPr/>
        </p:nvSpPr>
        <p:spPr>
          <a:xfrm>
            <a:off x="2056953" y="2492897"/>
            <a:ext cx="1733203" cy="720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57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6B7732DB-D943-43BF-8480-B8B509B9C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00" b="22700"/>
          <a:stretch/>
        </p:blipFill>
        <p:spPr>
          <a:xfrm>
            <a:off x="2061964" y="1124744"/>
            <a:ext cx="8150469" cy="4752528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7263CE72-B8F5-41E0-977F-CAAF7BD36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14CB5189-9939-41DF-BE61-BE4B976362A8}"/>
              </a:ext>
            </a:extLst>
          </p:cNvPr>
          <p:cNvSpPr/>
          <p:nvPr/>
        </p:nvSpPr>
        <p:spPr>
          <a:xfrm>
            <a:off x="4006180" y="4365105"/>
            <a:ext cx="3096344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C23C1715-3573-4912-8A58-F13C42B74594}"/>
              </a:ext>
            </a:extLst>
          </p:cNvPr>
          <p:cNvSpPr/>
          <p:nvPr/>
        </p:nvSpPr>
        <p:spPr>
          <a:xfrm>
            <a:off x="7750596" y="4221088"/>
            <a:ext cx="2461837" cy="79208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15957DAF-480E-40BD-BAAC-CA887ADE25CF}"/>
              </a:ext>
            </a:extLst>
          </p:cNvPr>
          <p:cNvSpPr/>
          <p:nvPr/>
        </p:nvSpPr>
        <p:spPr>
          <a:xfrm>
            <a:off x="2133972" y="3140968"/>
            <a:ext cx="1308001" cy="2301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03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m para buil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68" y="1412776"/>
            <a:ext cx="5832648" cy="4374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>
            <a:extLst>
              <a:ext uri="{FF2B5EF4-FFF2-40B4-BE49-F238E27FC236}">
                <a16:creationId xmlns="" xmlns:a16="http://schemas.microsoft.com/office/drawing/2014/main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404664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endParaRPr lang="en-US" dirty="0"/>
          </a:p>
        </p:txBody>
      </p:sp>
      <p:sp>
        <p:nvSpPr>
          <p:cNvPr id="5" name="AutoShape 5" descr="https://content-static.upwork.com/blog/uploads/sites/4/2013/09/building-innovative-biz-e1392059275873.jp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780" y="3429000"/>
            <a:ext cx="6760846" cy="300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7296854" y="1844824"/>
            <a:ext cx="3622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/>
              <a:t>Automatização</a:t>
            </a:r>
            <a:r>
              <a:rPr lang="en-US" sz="3600" dirty="0" smtClean="0"/>
              <a:t> dos Builds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376094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="" xmlns:a16="http://schemas.microsoft.com/office/drawing/2014/main" id="{15EBF864-517D-4E2C-9F27-EE51910BF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59" t="8400" r="159" b="22302"/>
          <a:stretch/>
        </p:blipFill>
        <p:spPr>
          <a:xfrm>
            <a:off x="1976391" y="1124744"/>
            <a:ext cx="8150469" cy="4752528"/>
          </a:xfrm>
          <a:prstGeom prst="rect">
            <a:avLst/>
          </a:prstGeom>
        </p:spPr>
      </p:pic>
      <p:sp>
        <p:nvSpPr>
          <p:cNvPr id="4" name="Title 12">
            <a:extLst>
              <a:ext uri="{FF2B5EF4-FFF2-40B4-BE49-F238E27FC236}">
                <a16:creationId xmlns="" xmlns:a16="http://schemas.microsoft.com/office/drawing/2014/main" id="{A2ABDB3E-4B60-4992-9B8E-6E0582D82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CBC21DA5-F2DF-4FEC-B547-662E090BAFC3}"/>
              </a:ext>
            </a:extLst>
          </p:cNvPr>
          <p:cNvSpPr/>
          <p:nvPr/>
        </p:nvSpPr>
        <p:spPr>
          <a:xfrm>
            <a:off x="2056953" y="2492897"/>
            <a:ext cx="1733203" cy="7200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0BC10208-3818-4651-9B1C-0A90AEF16B35}"/>
              </a:ext>
            </a:extLst>
          </p:cNvPr>
          <p:cNvSpPr/>
          <p:nvPr/>
        </p:nvSpPr>
        <p:spPr>
          <a:xfrm>
            <a:off x="8542684" y="2204864"/>
            <a:ext cx="1229147" cy="21602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="" xmlns:a16="http://schemas.microsoft.com/office/drawing/2014/main" id="{19573FC0-C327-45F0-80BA-AE39EB637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690" y="3068960"/>
            <a:ext cx="4687987" cy="3384376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cxnSp>
        <p:nvCxnSpPr>
          <p:cNvPr id="12" name="Conector: Angulado 11">
            <a:extLst>
              <a:ext uri="{FF2B5EF4-FFF2-40B4-BE49-F238E27FC236}">
                <a16:creationId xmlns="" xmlns:a16="http://schemas.microsoft.com/office/drawing/2014/main" id="{F2357307-66A6-49B5-BBBB-624F2A0A365D}"/>
              </a:ext>
            </a:extLst>
          </p:cNvPr>
          <p:cNvCxnSpPr>
            <a:stCxn id="8" idx="1"/>
          </p:cNvCxnSpPr>
          <p:nvPr/>
        </p:nvCxnSpPr>
        <p:spPr>
          <a:xfrm rot="10800000" flipV="1">
            <a:off x="8110636" y="2312876"/>
            <a:ext cx="432048" cy="756084"/>
          </a:xfrm>
          <a:prstGeom prst="bentConnector2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="" xmlns:a16="http://schemas.microsoft.com/office/drawing/2014/main" id="{440D30EC-F019-494F-9D10-EE712DFA2B9A}"/>
              </a:ext>
            </a:extLst>
          </p:cNvPr>
          <p:cNvSpPr/>
          <p:nvPr/>
        </p:nvSpPr>
        <p:spPr>
          <a:xfrm>
            <a:off x="8614692" y="5990176"/>
            <a:ext cx="1368152" cy="3191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="" xmlns:a16="http://schemas.microsoft.com/office/drawing/2014/main" id="{BFAF74E2-81EB-452A-9146-A733920CDF8F}"/>
              </a:ext>
            </a:extLst>
          </p:cNvPr>
          <p:cNvSpPr/>
          <p:nvPr/>
        </p:nvSpPr>
        <p:spPr>
          <a:xfrm>
            <a:off x="6382444" y="5229200"/>
            <a:ext cx="2520280" cy="31914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80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="" xmlns:a16="http://schemas.microsoft.com/office/drawing/2014/main" id="{95B63480-88D3-47F7-8914-2AFCC5A5A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0" t="8400" r="-390" b="22756"/>
          <a:stretch/>
        </p:blipFill>
        <p:spPr>
          <a:xfrm>
            <a:off x="2019177" y="1124744"/>
            <a:ext cx="8150469" cy="4721415"/>
          </a:xfrm>
          <a:prstGeom prst="rect">
            <a:avLst/>
          </a:prstGeom>
        </p:spPr>
      </p:pic>
      <p:sp>
        <p:nvSpPr>
          <p:cNvPr id="5" name="Title 12">
            <a:extLst>
              <a:ext uri="{FF2B5EF4-FFF2-40B4-BE49-F238E27FC236}">
                <a16:creationId xmlns="" xmlns:a16="http://schemas.microsoft.com/office/drawing/2014/main" id="{2B2E6771-A6C4-41FE-913B-C2052C9B6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116632"/>
            <a:ext cx="9144001" cy="699864"/>
          </a:xfrm>
        </p:spPr>
        <p:txBody>
          <a:bodyPr/>
          <a:lstStyle/>
          <a:p>
            <a:r>
              <a:rPr lang="en-US" dirty="0" err="1"/>
              <a:t>Integração</a:t>
            </a:r>
            <a:r>
              <a:rPr lang="en-US" dirty="0"/>
              <a:t> </a:t>
            </a:r>
            <a:r>
              <a:rPr lang="en-US" dirty="0" err="1"/>
              <a:t>Contínua</a:t>
            </a:r>
            <a:r>
              <a:rPr lang="en-US" dirty="0"/>
              <a:t> – VSTS + Git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="" xmlns:a16="http://schemas.microsoft.com/office/drawing/2014/main" id="{14508D61-BF08-4A65-8B92-255A1E282A8F}"/>
              </a:ext>
            </a:extLst>
          </p:cNvPr>
          <p:cNvSpPr/>
          <p:nvPr/>
        </p:nvSpPr>
        <p:spPr>
          <a:xfrm>
            <a:off x="2061964" y="1700808"/>
            <a:ext cx="648072" cy="24713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9443FAD1-FB75-4076-928D-445871D38EB9}"/>
              </a:ext>
            </a:extLst>
          </p:cNvPr>
          <p:cNvSpPr/>
          <p:nvPr/>
        </p:nvSpPr>
        <p:spPr>
          <a:xfrm>
            <a:off x="3790156" y="2852936"/>
            <a:ext cx="6048672" cy="129614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050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2413" y="4221088"/>
            <a:ext cx="9134391" cy="1798712"/>
          </a:xfrm>
        </p:spPr>
        <p:txBody>
          <a:bodyPr/>
          <a:lstStyle/>
          <a:p>
            <a:r>
              <a:rPr lang="pt-BR" dirty="0">
                <a:hlinkClick r:id="rId2"/>
              </a:rPr>
              <a:t>m</a:t>
            </a:r>
            <a:r>
              <a:rPr lang="pt-BR" dirty="0" smtClean="0">
                <a:hlinkClick r:id="rId2"/>
              </a:rPr>
              <a:t>atheus.issa@oletecnologia.com.br</a:t>
            </a:r>
          </a:p>
          <a:p>
            <a:r>
              <a:rPr lang="pt-BR" dirty="0" smtClean="0">
                <a:hlinkClick r:id="rId2"/>
              </a:rPr>
              <a:t>https</a:t>
            </a:r>
            <a:r>
              <a:rPr lang="pt-BR" dirty="0">
                <a:hlinkClick r:id="rId2"/>
              </a:rPr>
              <a:t>://</a:t>
            </a:r>
            <a:r>
              <a:rPr lang="pt-BR" dirty="0" smtClean="0">
                <a:hlinkClick r:id="rId2"/>
              </a:rPr>
              <a:t>github.com/matheusneder</a:t>
            </a:r>
            <a:endParaRPr lang="pt-BR" dirty="0" smtClean="0"/>
          </a:p>
          <a:p>
            <a:r>
              <a:rPr lang="pt-BR" dirty="0">
                <a:hlinkClick r:id="rId3"/>
              </a:rPr>
              <a:t>https://www.linkedin.com/in/matheus-neder-66b16a16</a:t>
            </a:r>
            <a:r>
              <a:rPr lang="pt-BR" dirty="0" smtClean="0">
                <a:hlinkClick r:id="rId3"/>
              </a:rPr>
              <a:t>/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557908" y="270892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 smtClean="0"/>
              <a:t>Contato / Social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16" y="1084907"/>
            <a:ext cx="26670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2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13"/>
          <a:stretch/>
        </p:blipFill>
        <p:spPr bwMode="auto">
          <a:xfrm>
            <a:off x="879475" y="1876300"/>
            <a:ext cx="3476625" cy="46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2">
            <a:extLst>
              <a:ext uri="{FF2B5EF4-FFF2-40B4-BE49-F238E27FC236}">
                <a16:creationId xmlns="" xmlns:a16="http://schemas.microsoft.com/office/drawing/2014/main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21253" y="1988840"/>
            <a:ext cx="5381625" cy="278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="" xmlns:a16="http://schemas.microsoft.com/office/drawing/2014/main" id="{36D53B38-23AA-41EB-9EF0-CFC1EEDA241D}"/>
              </a:ext>
            </a:extLst>
          </p:cNvPr>
          <p:cNvSpPr/>
          <p:nvPr/>
        </p:nvSpPr>
        <p:spPr>
          <a:xfrm>
            <a:off x="5232252" y="3501008"/>
            <a:ext cx="4894607" cy="686704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="" xmlns:a16="http://schemas.microsoft.com/office/drawing/2014/main" id="{36D53B38-23AA-41EB-9EF0-CFC1EEDA241D}"/>
              </a:ext>
            </a:extLst>
          </p:cNvPr>
          <p:cNvSpPr/>
          <p:nvPr/>
        </p:nvSpPr>
        <p:spPr>
          <a:xfrm>
            <a:off x="848931" y="2796172"/>
            <a:ext cx="2447303" cy="3433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angulado 6"/>
          <p:cNvCxnSpPr>
            <a:stCxn id="10" idx="3"/>
            <a:endCxn id="9" idx="1"/>
          </p:cNvCxnSpPr>
          <p:nvPr/>
        </p:nvCxnSpPr>
        <p:spPr>
          <a:xfrm>
            <a:off x="3296234" y="2967848"/>
            <a:ext cx="1936018" cy="876512"/>
          </a:xfrm>
          <a:prstGeom prst="bentConnector3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705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68" y="1052736"/>
            <a:ext cx="6801568" cy="5359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36D53B38-23AA-41EB-9EF0-CFC1EEDA241D}"/>
              </a:ext>
            </a:extLst>
          </p:cNvPr>
          <p:cNvSpPr/>
          <p:nvPr/>
        </p:nvSpPr>
        <p:spPr>
          <a:xfrm>
            <a:off x="7102524" y="1491772"/>
            <a:ext cx="1779451" cy="171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="" xmlns:a16="http://schemas.microsoft.com/office/drawing/2014/main" id="{36D53B38-23AA-41EB-9EF0-CFC1EEDA241D}"/>
              </a:ext>
            </a:extLst>
          </p:cNvPr>
          <p:cNvSpPr/>
          <p:nvPr/>
        </p:nvSpPr>
        <p:spPr>
          <a:xfrm>
            <a:off x="5348881" y="6093296"/>
            <a:ext cx="1779451" cy="17167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2">
            <a:extLst>
              <a:ext uri="{FF2B5EF4-FFF2-40B4-BE49-F238E27FC236}">
                <a16:creationId xmlns="" xmlns:a16="http://schemas.microsoft.com/office/drawing/2014/main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4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2">
            <a:extLst>
              <a:ext uri="{FF2B5EF4-FFF2-40B4-BE49-F238E27FC236}">
                <a16:creationId xmlns="" xmlns:a16="http://schemas.microsoft.com/office/drawing/2014/main" id="{A531C5B5-CEE1-438C-BBE7-6E83E6C310E4}"/>
              </a:ext>
            </a:extLst>
          </p:cNvPr>
          <p:cNvSpPr txBox="1">
            <a:spLocks/>
          </p:cNvSpPr>
          <p:nvPr/>
        </p:nvSpPr>
        <p:spPr>
          <a:xfrm>
            <a:off x="405780" y="116632"/>
            <a:ext cx="9144001" cy="6998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Integração</a:t>
            </a:r>
            <a:r>
              <a:rPr lang="en-US" dirty="0" smtClean="0"/>
              <a:t> </a:t>
            </a:r>
            <a:r>
              <a:rPr lang="en-US" dirty="0" err="1" smtClean="0"/>
              <a:t>Contínua</a:t>
            </a:r>
            <a:r>
              <a:rPr lang="en-US" dirty="0" smtClean="0"/>
              <a:t> – </a:t>
            </a:r>
            <a:r>
              <a:rPr lang="en-US" dirty="0" err="1"/>
              <a:t>Automatização</a:t>
            </a:r>
            <a:r>
              <a:rPr lang="en-US" dirty="0" smtClean="0"/>
              <a:t> dos Builds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828205"/>
            <a:ext cx="7410450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="" xmlns:a16="http://schemas.microsoft.com/office/drawing/2014/main" id="{36D53B38-23AA-41EB-9EF0-CFC1EEDA241D}"/>
              </a:ext>
            </a:extLst>
          </p:cNvPr>
          <p:cNvSpPr/>
          <p:nvPr/>
        </p:nvSpPr>
        <p:spPr>
          <a:xfrm>
            <a:off x="6526461" y="1268760"/>
            <a:ext cx="720080" cy="2880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977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f02895261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41224-0370-4595-877C-23316CD80004}">
  <ds:schemaRefs>
    <ds:schemaRef ds:uri="http://purl.org/dc/terms/"/>
    <ds:schemaRef ds:uri="http://schemas.microsoft.com/office/2006/documentManagement/types"/>
    <ds:schemaRef ds:uri="4873beb7-5857-4685-be1f-d57550cc96c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tf02895261</Template>
  <TotalTime>14103</TotalTime>
  <Words>618</Words>
  <Application>Microsoft Office PowerPoint</Application>
  <PresentationFormat>Personalizar</PresentationFormat>
  <Paragraphs>114</Paragraphs>
  <Slides>62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3" baseType="lpstr">
      <vt:lpstr>tf02895261</vt:lpstr>
      <vt:lpstr>Integração Contínua</vt:lpstr>
      <vt:lpstr>Integração Contínua</vt:lpstr>
      <vt:lpstr>Integração Contínua (motivação)</vt:lpstr>
      <vt:lpstr>Apresentação do PowerPoint</vt:lpstr>
      <vt:lpstr>Integração Contínua (definição)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Integração Contínua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Apresentação do PowerPoint</vt:lpstr>
      <vt:lpstr>Apresentação do PowerPoint</vt:lpstr>
      <vt:lpstr>Integração Contínua – VS…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Apresentação do PowerPoint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Integração Contínua – VSTS + Git</vt:lpstr>
      <vt:lpstr>Perguntas?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Integração Contínua</dc:title>
  <dc:creator>Matheus Villela Neder Issa</dc:creator>
  <cp:lastModifiedBy>Matheus Villela Neder Issa</cp:lastModifiedBy>
  <cp:revision>71</cp:revision>
  <dcterms:created xsi:type="dcterms:W3CDTF">2017-09-08T14:02:02Z</dcterms:created>
  <dcterms:modified xsi:type="dcterms:W3CDTF">2017-09-26T13:11:38Z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